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66" r:id="rId3"/>
    <p:sldId id="265" r:id="rId4"/>
    <p:sldId id="296" r:id="rId5"/>
    <p:sldId id="297" r:id="rId6"/>
    <p:sldId id="298" r:id="rId7"/>
    <p:sldId id="299" r:id="rId8"/>
    <p:sldId id="264" r:id="rId9"/>
    <p:sldId id="281" r:id="rId10"/>
    <p:sldId id="293" r:id="rId11"/>
    <p:sldId id="283" r:id="rId12"/>
    <p:sldId id="294" r:id="rId13"/>
    <p:sldId id="282" r:id="rId14"/>
    <p:sldId id="300" r:id="rId15"/>
    <p:sldId id="288" r:id="rId16"/>
    <p:sldId id="285" r:id="rId17"/>
    <p:sldId id="302" r:id="rId18"/>
    <p:sldId id="267" r:id="rId19"/>
    <p:sldId id="291" r:id="rId20"/>
    <p:sldId id="259" r:id="rId21"/>
    <p:sldId id="261" r:id="rId22"/>
    <p:sldId id="260" r:id="rId23"/>
    <p:sldId id="263" r:id="rId24"/>
    <p:sldId id="284" r:id="rId25"/>
    <p:sldId id="262" r:id="rId26"/>
    <p:sldId id="276" r:id="rId27"/>
    <p:sldId id="278" r:id="rId28"/>
    <p:sldId id="279" r:id="rId29"/>
    <p:sldId id="280" r:id="rId30"/>
    <p:sldId id="269" r:id="rId31"/>
    <p:sldId id="292" r:id="rId32"/>
    <p:sldId id="272" r:id="rId33"/>
    <p:sldId id="273" r:id="rId34"/>
    <p:sldId id="274" r:id="rId35"/>
    <p:sldId id="275" r:id="rId36"/>
    <p:sldId id="301" r:id="rId37"/>
    <p:sldId id="286" r:id="rId38"/>
    <p:sldId id="29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0890" autoAdjust="0"/>
  </p:normalViewPr>
  <p:slideViewPr>
    <p:cSldViewPr snapToGrid="0">
      <p:cViewPr varScale="1">
        <p:scale>
          <a:sx n="71" d="100"/>
          <a:sy n="71" d="100"/>
        </p:scale>
        <p:origin x="2052"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06855-5986-4735-909B-5A18A63FE5BB}" type="datetimeFigureOut">
              <a:rPr lang="zh-TW" altLang="en-US" smtClean="0"/>
              <a:t>2021/2/22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3BC88-0ADD-41D9-B150-4FA7D5B23C26}" type="slidenum">
              <a:rPr lang="zh-TW" altLang="en-US" smtClean="0"/>
              <a:t>‹#›</a:t>
            </a:fld>
            <a:endParaRPr lang="zh-TW" altLang="en-US"/>
          </a:p>
        </p:txBody>
      </p:sp>
    </p:spTree>
    <p:extLst>
      <p:ext uri="{BB962C8B-B14F-4D97-AF65-F5344CB8AC3E}">
        <p14:creationId xmlns:p14="http://schemas.microsoft.com/office/powerpoint/2010/main" val="304687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Hello,</a:t>
            </a:r>
            <a:r>
              <a:rPr lang="en-US" altLang="zh-TW" baseline="0" dirty="0" smtClean="0"/>
              <a:t> well come to Lab 1 of </a:t>
            </a:r>
            <a:r>
              <a:rPr lang="en-US" altLang="zh-TW" sz="1200" dirty="0" smtClean="0">
                <a:latin typeface="Times New Roman" panose="02020603050405020304" pitchFamily="18" charset="0"/>
                <a:cs typeface="Times New Roman" panose="02020603050405020304" pitchFamily="18" charset="0"/>
              </a:rPr>
              <a:t>Internet of Things: Technologies and Applications course.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Times New Roman" panose="02020603050405020304" pitchFamily="18" charset="0"/>
                <a:cs typeface="Times New Roman" panose="02020603050405020304" pitchFamily="18" charset="0"/>
              </a:rPr>
              <a:t>Introduction to Arduino NANO and IDE.</a:t>
            </a:r>
          </a:p>
          <a:p>
            <a:r>
              <a:rPr lang="en-US" altLang="zh-TW" sz="1200" dirty="0" smtClean="0">
                <a:latin typeface="Times New Roman" panose="02020603050405020304" pitchFamily="18" charset="0"/>
                <a:cs typeface="Times New Roman" panose="02020603050405020304" pitchFamily="18" charset="0"/>
              </a:rPr>
              <a:t>This course is sponsored by</a:t>
            </a:r>
            <a:r>
              <a:rPr lang="en-US" altLang="zh-TW" sz="1200" baseline="0" dirty="0" smtClean="0">
                <a:latin typeface="Times New Roman" panose="02020603050405020304" pitchFamily="18" charset="0"/>
                <a:cs typeface="Times New Roman" panose="02020603050405020304" pitchFamily="18" charset="0"/>
              </a:rPr>
              <a:t> </a:t>
            </a:r>
            <a:r>
              <a:rPr lang="en-US" altLang="zh-TW" sz="1200" dirty="0" smtClean="0">
                <a:latin typeface="Times New Roman" panose="02020603050405020304" pitchFamily="18" charset="0"/>
                <a:cs typeface="Times New Roman" panose="02020603050405020304" pitchFamily="18" charset="0"/>
              </a:rPr>
              <a:t>Ministry of Education 5</a:t>
            </a:r>
            <a:r>
              <a:rPr lang="en-US" altLang="zh-TW" sz="1200" baseline="30000" dirty="0" smtClean="0">
                <a:latin typeface="Times New Roman" panose="02020603050405020304" pitchFamily="18" charset="0"/>
                <a:cs typeface="Times New Roman" panose="02020603050405020304" pitchFamily="18" charset="0"/>
              </a:rPr>
              <a:t>th</a:t>
            </a:r>
            <a:r>
              <a:rPr lang="en-US" altLang="zh-TW" sz="1200" dirty="0" smtClean="0">
                <a:latin typeface="Times New Roman" panose="02020603050405020304" pitchFamily="18" charset="0"/>
                <a:cs typeface="Times New Roman" panose="02020603050405020304" pitchFamily="18" charset="0"/>
              </a:rPr>
              <a:t> Generation Mobile Broadband Talent Cultivation Program.</a:t>
            </a:r>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1</a:t>
            </a:fld>
            <a:endParaRPr lang="zh-TW" altLang="en-US"/>
          </a:p>
        </p:txBody>
      </p:sp>
    </p:spTree>
    <p:extLst>
      <p:ext uri="{BB962C8B-B14F-4D97-AF65-F5344CB8AC3E}">
        <p14:creationId xmlns:p14="http://schemas.microsoft.com/office/powerpoint/2010/main" val="991657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 is an example for testing Arduino GPIO pins as digital input/output.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You</a:t>
            </a:r>
            <a:r>
              <a:rPr lang="en-US" altLang="zh-TW" baseline="0" dirty="0" smtClean="0"/>
              <a:t> need to </a:t>
            </a:r>
            <a:r>
              <a:rPr lang="en-US" altLang="zh-TW" dirty="0" smtClean="0"/>
              <a:t>Assign GPIO pin, Initialize pin value, and configure pin mode.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Please check the link</a:t>
            </a:r>
            <a:r>
              <a:rPr lang="en-US" altLang="zh-TW" baseline="0" dirty="0" smtClean="0"/>
              <a:t> at the bottom </a:t>
            </a:r>
            <a:r>
              <a:rPr lang="zh-TW" altLang="en-US" sz="1200" dirty="0" smtClean="0"/>
              <a:t>https://www.arduino.cc/reference/en/language/functions/digital-io/digitalread/ </a:t>
            </a:r>
            <a:r>
              <a:rPr lang="en-US" altLang="zh-TW" sz="1200" dirty="0" smtClean="0"/>
              <a:t>for the details.</a:t>
            </a:r>
            <a:endParaRPr lang="zh-TW"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10</a:t>
            </a:fld>
            <a:endParaRPr lang="zh-TW" altLang="en-US"/>
          </a:p>
        </p:txBody>
      </p:sp>
    </p:spTree>
    <p:extLst>
      <p:ext uri="{BB962C8B-B14F-4D97-AF65-F5344CB8AC3E}">
        <p14:creationId xmlns:p14="http://schemas.microsoft.com/office/powerpoint/2010/main" val="1439412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To read data from senor or from any device/circuit, we need to configure digital pin as input. Arduino pin are set as digital input (default). So, there is no need to configure pin as input.</a:t>
            </a:r>
          </a:p>
          <a:p>
            <a:pPr lvl="1">
              <a:buClrTx/>
              <a:buFont typeface="Wingdings" panose="05000000000000000000" pitchFamily="2" charset="2"/>
              <a:buChar char="l"/>
            </a:pPr>
            <a:r>
              <a:rPr lang="en-US" altLang="zh-TW" dirty="0" smtClean="0"/>
              <a:t>To configure pin as digital input, </a:t>
            </a:r>
            <a:r>
              <a:rPr lang="en-US" altLang="zh-TW" dirty="0" err="1" smtClean="0"/>
              <a:t>pinMode</a:t>
            </a:r>
            <a:r>
              <a:rPr lang="en-US" altLang="zh-TW" dirty="0" smtClean="0"/>
              <a:t> () function is used. </a:t>
            </a:r>
          </a:p>
          <a:p>
            <a:pPr lvl="1">
              <a:buClrTx/>
              <a:buFont typeface="Wingdings" panose="05000000000000000000" pitchFamily="2" charset="2"/>
              <a:buChar char="l"/>
            </a:pPr>
            <a:r>
              <a:rPr lang="en-US" altLang="zh-TW" dirty="0" smtClean="0"/>
              <a:t>We can read data from GPIO pin using </a:t>
            </a:r>
            <a:r>
              <a:rPr lang="en-US" altLang="zh-TW" dirty="0" err="1" smtClean="0"/>
              <a:t>digitalRead</a:t>
            </a:r>
            <a:r>
              <a:rPr lang="en-US" altLang="zh-TW" dirty="0" smtClean="0"/>
              <a:t>() function. </a:t>
            </a:r>
          </a:p>
          <a:p>
            <a:pPr lvl="1">
              <a:buClrTx/>
              <a:buFont typeface="Wingdings" panose="05000000000000000000" pitchFamily="2" charset="2"/>
              <a:buChar char="l"/>
            </a:pPr>
            <a:r>
              <a:rPr lang="en-US" altLang="zh-TW" dirty="0" err="1" smtClean="0"/>
              <a:t>digitalRead</a:t>
            </a:r>
            <a:r>
              <a:rPr lang="en-US" altLang="zh-TW" dirty="0" smtClean="0"/>
              <a:t>(pin) is used to read data from specified GPIO pin.</a:t>
            </a:r>
            <a:endParaRPr lang="zh-TW" altLang="en-US" sz="1400" dirty="0" smtClean="0"/>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11</a:t>
            </a:fld>
            <a:endParaRPr lang="zh-TW" altLang="en-US"/>
          </a:p>
        </p:txBody>
      </p:sp>
    </p:spTree>
    <p:extLst>
      <p:ext uri="{BB962C8B-B14F-4D97-AF65-F5344CB8AC3E}">
        <p14:creationId xmlns:p14="http://schemas.microsoft.com/office/powerpoint/2010/main" val="336934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analogRead</a:t>
            </a:r>
            <a:r>
              <a:rPr lang="en-US" altLang="zh-TW" dirty="0" smtClean="0"/>
              <a:t>()</a:t>
            </a:r>
            <a:r>
              <a:rPr lang="en-US" altLang="zh-TW" baseline="0" dirty="0" smtClean="0"/>
              <a:t> function can be used to </a:t>
            </a:r>
            <a:r>
              <a:rPr lang="en-US" altLang="zh-TW" dirty="0" smtClean="0"/>
              <a:t>Read the value from the specified analog pin. Arduino boards contain a multichannel, 10-bit analog to digital converter. This means that it will map input voltages between 0 and the operating voltage(5V or 3.3V) into integer values between 0 and 1023. On an Arduino NANO, for example, this yields a resolution between readings of: 5 volts / 1024 units or, 0.0049 volts (4.9 mV) per unit. Please check</a:t>
            </a:r>
            <a:r>
              <a:rPr lang="en-US" altLang="zh-TW" baseline="0" dirty="0" smtClean="0"/>
              <a:t> the reference link</a:t>
            </a:r>
            <a:r>
              <a:rPr lang="en-US" altLang="zh-TW" dirty="0" smtClean="0"/>
              <a:t> for the usable pins, operating voltage and maximum resolution for selected Arduino boards.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12</a:t>
            </a:fld>
            <a:endParaRPr lang="zh-TW" altLang="en-US"/>
          </a:p>
        </p:txBody>
      </p:sp>
    </p:spTree>
    <p:extLst>
      <p:ext uri="{BB962C8B-B14F-4D97-AF65-F5344CB8AC3E}">
        <p14:creationId xmlns:p14="http://schemas.microsoft.com/office/powerpoint/2010/main" val="318110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pinMode</a:t>
            </a:r>
            <a:r>
              <a:rPr lang="en-US" altLang="zh-TW" dirty="0" smtClean="0"/>
              <a:t>() function is used to configure GPIO pin as input or output.</a:t>
            </a:r>
          </a:p>
          <a:p>
            <a:r>
              <a:rPr lang="en-US" altLang="zh-TW" dirty="0" smtClean="0"/>
              <a:t>pin number is the number of pin whose mode we want to set.</a:t>
            </a:r>
          </a:p>
          <a:p>
            <a:r>
              <a:rPr lang="en-US" altLang="zh-TW" dirty="0" smtClean="0"/>
              <a:t>3 Modes are available to configure the pins, they are INPUT, OUTPUT or INPUT_PULLUP.</a:t>
            </a:r>
          </a:p>
          <a:p>
            <a:r>
              <a:rPr lang="en-US" altLang="zh-TW" dirty="0" smtClean="0"/>
              <a:t>for example, </a:t>
            </a:r>
            <a:r>
              <a:rPr lang="en-US" altLang="zh-TW" dirty="0" err="1" smtClean="0"/>
              <a:t>pinMode</a:t>
            </a:r>
            <a:r>
              <a:rPr lang="en-US" altLang="zh-TW" dirty="0" smtClean="0"/>
              <a:t> (3, OUTPUT)  is to set pin 3 as output.</a:t>
            </a:r>
          </a:p>
          <a:p>
            <a:r>
              <a:rPr lang="en-US" altLang="zh-TW" dirty="0" smtClean="0"/>
              <a:t>These Arduino pins can source or sink current up to 40 mA which is sufficient to drive LED or LCD display but not sufficient for motors, relays, etc.</a:t>
            </a:r>
          </a:p>
          <a:p>
            <a:r>
              <a:rPr lang="en-US" altLang="zh-TW" dirty="0" smtClean="0"/>
              <a:t>Please note that Short circuits on Arduino pins, or attempting to run high current devices from them can damage or destroy the output transistors in the pin, or damage the entire chip. If this happen frequently, it will result in a "dead" pin in the microcontroller but the remaining chip will still function adequately. For this reason, it is a good idea to connect OUTPUT pins to other devices with 470Ω or 1k resistors, unless maximum current draw from the pins is required for a particular application.</a:t>
            </a:r>
          </a:p>
          <a:p>
            <a:r>
              <a:rPr lang="en-US" altLang="zh-TW" dirty="0" smtClean="0"/>
              <a:t>These pins produce output in terms of HIGH (5 V or 3.3 V) or LOW (0 V). We can set output on these pins using digital Write () function.</a:t>
            </a:r>
          </a:p>
          <a:p>
            <a:r>
              <a:rPr lang="en-US" altLang="zh-TW" dirty="0" smtClean="0"/>
              <a:t>This function is used to set output as HIGH (5 V) or LOW (0 V).</a:t>
            </a:r>
          </a:p>
          <a:p>
            <a:r>
              <a:rPr lang="en-US" altLang="zh-TW" dirty="0" smtClean="0"/>
              <a:t>pin number: number of a pin whose value we want to set.</a:t>
            </a:r>
          </a:p>
          <a:p>
            <a:r>
              <a:rPr lang="en-US" altLang="zh-TW" dirty="0" smtClean="0"/>
              <a:t>for example, digital Write (3, HIGH).</a:t>
            </a:r>
            <a:endParaRPr lang="zh-TW" altLang="en-US" sz="1600"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13</a:t>
            </a:fld>
            <a:endParaRPr lang="zh-TW" altLang="en-US"/>
          </a:p>
        </p:txBody>
      </p:sp>
    </p:spTree>
    <p:extLst>
      <p:ext uri="{BB962C8B-B14F-4D97-AF65-F5344CB8AC3E}">
        <p14:creationId xmlns:p14="http://schemas.microsoft.com/office/powerpoint/2010/main" val="326527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There are many useful example codes built into the Arduino IDE.</a:t>
            </a:r>
          </a:p>
          <a:p>
            <a:r>
              <a:rPr lang="en-US" altLang="zh-TW" dirty="0" smtClean="0"/>
              <a:t>We strongly recommend that you can take a look first.</a:t>
            </a:r>
          </a:p>
          <a:p>
            <a:pPr lvl="1">
              <a:buFont typeface="Wingdings" panose="05000000000000000000" pitchFamily="2" charset="2"/>
              <a:buChar char="Ø"/>
            </a:pPr>
            <a:r>
              <a:rPr lang="en-US" altLang="zh-TW" dirty="0" smtClean="0"/>
              <a:t>Basics -&gt; Blink : Initialize GPIO pins and blink LED.</a:t>
            </a:r>
          </a:p>
          <a:p>
            <a:pPr lvl="1">
              <a:buFont typeface="Wingdings" panose="05000000000000000000" pitchFamily="2" charset="2"/>
              <a:buChar char="Ø"/>
            </a:pPr>
            <a:r>
              <a:rPr lang="en-US" altLang="zh-TW" dirty="0" smtClean="0"/>
              <a:t>Digital -&gt; Button : Read digital signal with “polling”.</a:t>
            </a:r>
          </a:p>
          <a:p>
            <a:pPr lvl="1">
              <a:buFont typeface="Wingdings" panose="05000000000000000000" pitchFamily="2" charset="2"/>
              <a:buChar char="Ø"/>
            </a:pPr>
            <a:r>
              <a:rPr lang="en-US" altLang="zh-TW" dirty="0" smtClean="0"/>
              <a:t>Analog -&gt; Analog input : Read analog signal.</a:t>
            </a:r>
          </a:p>
          <a:p>
            <a:r>
              <a:rPr lang="en-US" altLang="zh-TW" dirty="0" smtClean="0"/>
              <a:t>With the above example, we can learn :</a:t>
            </a:r>
          </a:p>
          <a:p>
            <a:pPr lvl="1">
              <a:buFont typeface="Wingdings" panose="05000000000000000000" pitchFamily="2" charset="2"/>
              <a:buChar char="Ø"/>
            </a:pPr>
            <a:r>
              <a:rPr lang="en-US" altLang="zh-TW" dirty="0" smtClean="0"/>
              <a:t>How to light up the led.</a:t>
            </a:r>
          </a:p>
          <a:p>
            <a:pPr lvl="1">
              <a:buFont typeface="Wingdings" panose="05000000000000000000" pitchFamily="2" charset="2"/>
              <a:buChar char="Ø"/>
            </a:pPr>
            <a:r>
              <a:rPr lang="en-US" altLang="zh-TW" dirty="0" smtClean="0"/>
              <a:t>How to read button state with polling.</a:t>
            </a:r>
          </a:p>
          <a:p>
            <a:pPr lvl="1">
              <a:buFont typeface="Wingdings" panose="05000000000000000000" pitchFamily="2" charset="2"/>
              <a:buChar char="Ø"/>
            </a:pPr>
            <a:r>
              <a:rPr lang="en-US" altLang="zh-TW" dirty="0" smtClean="0"/>
              <a:t>How to read voltage from VR.</a:t>
            </a:r>
          </a:p>
          <a:p>
            <a:r>
              <a:rPr lang="en-US" altLang="zh-TW" dirty="0" smtClean="0"/>
              <a:t>But, polling is not really a good idea.</a:t>
            </a:r>
          </a:p>
          <a:p>
            <a:pPr lvl="1"/>
            <a:r>
              <a:rPr lang="en-US" altLang="zh-TW" dirty="0" smtClean="0"/>
              <a:t>Let’s try an advanced approach – interrupt.</a:t>
            </a:r>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14</a:t>
            </a:fld>
            <a:endParaRPr lang="zh-TW" altLang="en-US"/>
          </a:p>
        </p:txBody>
      </p:sp>
    </p:spTree>
    <p:extLst>
      <p:ext uri="{BB962C8B-B14F-4D97-AF65-F5344CB8AC3E}">
        <p14:creationId xmlns:p14="http://schemas.microsoft.com/office/powerpoint/2010/main" val="265020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solidFill>
                  <a:srgbClr val="0000FF"/>
                </a:solidFill>
                <a:latin typeface="palatino linotype" panose="02040502050505030304" pitchFamily="18" charset="0"/>
              </a:rPr>
              <a:t>In this Lab we’ll be using an Arduino Nano </a:t>
            </a:r>
            <a:r>
              <a:rPr lang="en-US" altLang="zh-TW" dirty="0" err="1" smtClean="0">
                <a:solidFill>
                  <a:srgbClr val="0000FF"/>
                </a:solidFill>
                <a:latin typeface="palatino linotype" panose="02040502050505030304" pitchFamily="18" charset="0"/>
              </a:rPr>
              <a:t>board.</a:t>
            </a:r>
            <a:r>
              <a:rPr lang="en-US" altLang="zh-TW" dirty="0" err="1" smtClean="0"/>
              <a:t>According</a:t>
            </a:r>
            <a:r>
              <a:rPr lang="en-US" altLang="zh-TW" dirty="0" smtClean="0"/>
              <a:t> to this table,</a:t>
            </a:r>
            <a:r>
              <a:rPr lang="en-US" altLang="zh-TW" baseline="0" dirty="0" smtClean="0"/>
              <a:t> </a:t>
            </a:r>
            <a:r>
              <a:rPr lang="en-US" altLang="zh-TW" dirty="0" smtClean="0">
                <a:solidFill>
                  <a:srgbClr val="0000FF"/>
                </a:solidFill>
                <a:latin typeface="palatino linotype" panose="02040502050505030304" pitchFamily="18" charset="0"/>
              </a:rPr>
              <a:t> we only have two choices! </a:t>
            </a:r>
          </a:p>
          <a:p>
            <a:r>
              <a:rPr lang="en-US" altLang="zh-TW" dirty="0" smtClean="0">
                <a:solidFill>
                  <a:srgbClr val="0000FF"/>
                </a:solidFill>
                <a:latin typeface="palatino linotype" panose="02040502050505030304" pitchFamily="18" charset="0"/>
              </a:rPr>
              <a:t>We can either use pin 2 or pin 3 for button activity detection.</a:t>
            </a:r>
            <a:endParaRPr lang="zh-TW" altLang="en-US" dirty="0" smtClean="0">
              <a:solidFill>
                <a:srgbClr val="0000FF"/>
              </a:solidFill>
              <a:latin typeface="palatino linotype" panose="02040502050505030304" pitchFamily="18" charset="0"/>
            </a:endParaRPr>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15</a:t>
            </a:fld>
            <a:endParaRPr lang="zh-TW" altLang="en-US"/>
          </a:p>
        </p:txBody>
      </p:sp>
    </p:spTree>
    <p:extLst>
      <p:ext uri="{BB962C8B-B14F-4D97-AF65-F5344CB8AC3E}">
        <p14:creationId xmlns:p14="http://schemas.microsoft.com/office/powerpoint/2010/main" val="2027199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Arduino interrupts are triggered when there is a change in the digital signal you want to monitor. </a:t>
            </a:r>
          </a:p>
          <a:p>
            <a:r>
              <a:rPr lang="en-US" altLang="zh-TW" dirty="0" smtClean="0"/>
              <a:t>But you can choose exactly what you want to monitor. For that you’ll have to modify the 3rd parameter of the </a:t>
            </a:r>
            <a:r>
              <a:rPr lang="en-US" altLang="zh-TW" dirty="0" err="1" smtClean="0"/>
              <a:t>attachInterrupt</a:t>
            </a:r>
            <a:r>
              <a:rPr lang="en-US" altLang="zh-TW" dirty="0" smtClean="0"/>
              <a:t>() function:</a:t>
            </a:r>
          </a:p>
          <a:p>
            <a:pPr lvl="1"/>
            <a:r>
              <a:rPr lang="en-US" altLang="zh-TW" b="1" dirty="0" smtClean="0"/>
              <a:t>If we monitor voltage</a:t>
            </a:r>
            <a:r>
              <a:rPr lang="en-US" altLang="zh-TW" b="1" baseline="0" dirty="0" smtClean="0"/>
              <a:t> </a:t>
            </a:r>
            <a:r>
              <a:rPr lang="en-US" altLang="zh-TW" b="1" dirty="0" smtClean="0"/>
              <a:t>RISING, then</a:t>
            </a:r>
            <a:r>
              <a:rPr lang="en-US" altLang="zh-TW" dirty="0" smtClean="0"/>
              <a:t> Interrupt will be triggered when the signal goes from LOW to HIGH</a:t>
            </a:r>
          </a:p>
          <a:p>
            <a:pPr lvl="1"/>
            <a:r>
              <a:rPr lang="en-US" altLang="zh-TW" b="1" dirty="0" smtClean="0"/>
              <a:t>If we monitor voltage</a:t>
            </a:r>
            <a:r>
              <a:rPr lang="en-US" altLang="zh-TW" b="1" baseline="0" dirty="0" smtClean="0"/>
              <a:t> </a:t>
            </a:r>
            <a:r>
              <a:rPr lang="en-US" altLang="zh-TW" b="1" dirty="0" smtClean="0"/>
              <a:t>FALLING, then</a:t>
            </a:r>
            <a:r>
              <a:rPr lang="en-US" altLang="zh-TW" dirty="0" smtClean="0"/>
              <a:t> Interrupt will be triggered when the signal goes from HIGH to LOW</a:t>
            </a:r>
          </a:p>
          <a:p>
            <a:pPr lvl="1"/>
            <a:r>
              <a:rPr lang="en-US" altLang="zh-TW" b="1" dirty="0" smtClean="0"/>
              <a:t>If we monitor voltage</a:t>
            </a:r>
            <a:r>
              <a:rPr lang="en-US" altLang="zh-TW" b="1" baseline="0" dirty="0" smtClean="0"/>
              <a:t> </a:t>
            </a:r>
            <a:r>
              <a:rPr lang="en-US" altLang="zh-TW" b="1" dirty="0" smtClean="0"/>
              <a:t>CHANGE, then</a:t>
            </a:r>
            <a:r>
              <a:rPr lang="en-US" altLang="zh-TW" dirty="0" smtClean="0"/>
              <a:t> Interrupt will be triggered when the signal changes (LOW to HIGH or HIGH to LOW)</a:t>
            </a:r>
          </a:p>
          <a:p>
            <a:pPr lvl="1"/>
            <a:r>
              <a:rPr lang="en-US" altLang="zh-TW" b="1" dirty="0" smtClean="0"/>
              <a:t>If we monitor voltage</a:t>
            </a:r>
            <a:r>
              <a:rPr lang="en-US" altLang="zh-TW" b="1" baseline="0" dirty="0" smtClean="0"/>
              <a:t> </a:t>
            </a:r>
            <a:r>
              <a:rPr lang="en-US" altLang="zh-TW" b="1" dirty="0" smtClean="0"/>
              <a:t>LOW, then</a:t>
            </a:r>
            <a:r>
              <a:rPr lang="en-US" altLang="zh-TW" dirty="0" smtClean="0"/>
              <a:t> Interrupt will be triggered whenever the signal is LOW</a:t>
            </a:r>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16</a:t>
            </a:fld>
            <a:endParaRPr lang="zh-TW" altLang="en-US"/>
          </a:p>
        </p:txBody>
      </p:sp>
    </p:spTree>
    <p:extLst>
      <p:ext uri="{BB962C8B-B14F-4D97-AF65-F5344CB8AC3E}">
        <p14:creationId xmlns:p14="http://schemas.microsoft.com/office/powerpoint/2010/main" val="3086705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This figure shows the Placement of the button switch on the breadboard.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Normally, we can place the button switch across the center line of the breadboard.</a:t>
            </a:r>
          </a:p>
          <a:p>
            <a:r>
              <a:rPr lang="en-US" altLang="zh-TW" dirty="0" smtClean="0"/>
              <a:t>Pin A connected to </a:t>
            </a:r>
            <a:r>
              <a:rPr lang="en-US" altLang="zh-TW" dirty="0" err="1" smtClean="0"/>
              <a:t>Vcc</a:t>
            </a:r>
            <a:r>
              <a:rPr lang="en-US" altLang="zh-TW" dirty="0" smtClean="0"/>
              <a:t> and make level of pin A,D </a:t>
            </a:r>
            <a:r>
              <a:rPr lang="en-US" altLang="zh-TW" dirty="0" smtClean="0">
                <a:solidFill>
                  <a:srgbClr val="0000FF"/>
                </a:solidFill>
              </a:rPr>
              <a:t>HIGH </a:t>
            </a:r>
            <a:r>
              <a:rPr lang="en-US" altLang="zh-TW" dirty="0" smtClean="0"/>
              <a:t>(+5V).</a:t>
            </a:r>
          </a:p>
          <a:p>
            <a:r>
              <a:rPr lang="en-US" altLang="zh-TW" dirty="0" smtClean="0"/>
              <a:t>Pin B connected to GND </a:t>
            </a:r>
            <a:r>
              <a:rPr lang="en-US" altLang="zh-TW" b="1" dirty="0" smtClean="0">
                <a:solidFill>
                  <a:srgbClr val="FF0000"/>
                </a:solidFill>
              </a:rPr>
              <a:t>through an 1K resistor</a:t>
            </a:r>
          </a:p>
          <a:p>
            <a:r>
              <a:rPr lang="en-US" altLang="zh-TW" dirty="0" smtClean="0"/>
              <a:t>	and make level of pin B,C </a:t>
            </a:r>
            <a:r>
              <a:rPr lang="en-US" altLang="zh-TW" dirty="0" smtClean="0">
                <a:solidFill>
                  <a:srgbClr val="0000FF"/>
                </a:solidFill>
              </a:rPr>
              <a:t>LOW.</a:t>
            </a:r>
            <a:r>
              <a:rPr lang="en-US" altLang="zh-TW" dirty="0" smtClean="0"/>
              <a:t> </a:t>
            </a:r>
          </a:p>
          <a:p>
            <a:r>
              <a:rPr lang="en-US" altLang="zh-TW" dirty="0" smtClean="0"/>
              <a:t>Pin C connected to predefined GPIO pin,</a:t>
            </a:r>
          </a:p>
          <a:p>
            <a:r>
              <a:rPr lang="en-US" altLang="zh-TW" dirty="0" smtClean="0"/>
              <a:t>	Normally, the level of pin C is </a:t>
            </a:r>
            <a:r>
              <a:rPr lang="en-US" altLang="zh-TW" dirty="0" smtClean="0">
                <a:solidFill>
                  <a:srgbClr val="0000FF"/>
                </a:solidFill>
              </a:rPr>
              <a:t>LOW.</a:t>
            </a:r>
          </a:p>
          <a:p>
            <a:r>
              <a:rPr lang="en-US" altLang="zh-TW" dirty="0" smtClean="0"/>
              <a:t>	When button is pressed, pin A,B and pin C,D will touch together</a:t>
            </a:r>
          </a:p>
          <a:p>
            <a:r>
              <a:rPr lang="en-US" altLang="zh-TW" dirty="0" smtClean="0"/>
              <a:t>			and the level of pin C,D will pull up to </a:t>
            </a:r>
            <a:r>
              <a:rPr lang="en-US" altLang="zh-TW" dirty="0" smtClean="0">
                <a:solidFill>
                  <a:srgbClr val="0000FF"/>
                </a:solidFill>
              </a:rPr>
              <a:t>HIGH.</a:t>
            </a:r>
            <a:r>
              <a:rPr lang="en-US" altLang="zh-TW" dirty="0" smtClean="0"/>
              <a:t> </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If you don’t have much place on the breadboard, you are allowed to bend pin B and leave it outside.</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17</a:t>
            </a:fld>
            <a:endParaRPr lang="zh-TW" altLang="en-US"/>
          </a:p>
        </p:txBody>
      </p:sp>
    </p:spTree>
    <p:extLst>
      <p:ext uri="{BB962C8B-B14F-4D97-AF65-F5344CB8AC3E}">
        <p14:creationId xmlns:p14="http://schemas.microsoft.com/office/powerpoint/2010/main" val="56652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Now it's your turn to do it.</a:t>
            </a:r>
          </a:p>
          <a:p>
            <a:r>
              <a:rPr kumimoji="1" lang="en-US" altLang="zh-TW" dirty="0" smtClean="0"/>
              <a:t>the Requirement is to</a:t>
            </a:r>
          </a:p>
          <a:p>
            <a:pPr lvl="1"/>
            <a:r>
              <a:rPr kumimoji="1" lang="en-US" altLang="zh-TW" sz="1800" dirty="0" smtClean="0"/>
              <a:t>Finish the IDE installation and environment setup.</a:t>
            </a:r>
          </a:p>
          <a:p>
            <a:pPr lvl="1"/>
            <a:r>
              <a:rPr kumimoji="1" lang="en-US" altLang="zh-TW" sz="1800" dirty="0" smtClean="0"/>
              <a:t>Digital output with GPIO,</a:t>
            </a:r>
          </a:p>
          <a:p>
            <a:pPr lvl="2"/>
            <a:r>
              <a:rPr kumimoji="1" lang="en-US" altLang="zh-TW" sz="1800" dirty="0" smtClean="0"/>
              <a:t>Blink LED as assigned or your creative pattern.</a:t>
            </a:r>
            <a:endParaRPr kumimoji="1" lang="en-US" altLang="zh-TW" dirty="0" smtClean="0"/>
          </a:p>
          <a:p>
            <a:pPr lvl="1"/>
            <a:r>
              <a:rPr kumimoji="1" lang="en-US" altLang="zh-TW" sz="1800" dirty="0" smtClean="0"/>
              <a:t>Digital input with GPIO,</a:t>
            </a:r>
          </a:p>
          <a:p>
            <a:pPr lvl="2"/>
            <a:r>
              <a:rPr kumimoji="1" lang="en-US" altLang="zh-TW" sz="1800" dirty="0" smtClean="0"/>
              <a:t>Push button switch to change LED blinking pattern.</a:t>
            </a:r>
          </a:p>
          <a:p>
            <a:pPr lvl="1"/>
            <a:r>
              <a:rPr kumimoji="1" lang="en-US" altLang="zh-TW" sz="2000" dirty="0" smtClean="0"/>
              <a:t>Analog input with GPIO,</a:t>
            </a:r>
          </a:p>
          <a:p>
            <a:pPr lvl="2"/>
            <a:r>
              <a:rPr kumimoji="1" lang="en-US" altLang="zh-TW" sz="1800" dirty="0" smtClean="0"/>
              <a:t>Turn VR to change LED blinking speed.</a:t>
            </a:r>
          </a:p>
          <a:p>
            <a:r>
              <a:rPr kumimoji="1" lang="en-US" altLang="zh-TW" dirty="0" smtClean="0"/>
              <a:t>You also need to submit a Report after class,</a:t>
            </a:r>
          </a:p>
          <a:p>
            <a:pPr lvl="1"/>
            <a:r>
              <a:rPr kumimoji="1" lang="en-US" altLang="zh-TW" dirty="0" smtClean="0"/>
              <a:t>The code should be included in The report.</a:t>
            </a:r>
          </a:p>
          <a:p>
            <a:pPr lvl="1"/>
            <a:r>
              <a:rPr kumimoji="1" lang="en-US" altLang="zh-TW" dirty="0" smtClean="0"/>
              <a:t>The report should be</a:t>
            </a:r>
            <a:r>
              <a:rPr kumimoji="1" lang="en-US" altLang="zh-TW" baseline="0" dirty="0" smtClean="0"/>
              <a:t> </a:t>
            </a:r>
            <a:r>
              <a:rPr kumimoji="1" lang="en-US" altLang="zh-TW" dirty="0" smtClean="0"/>
              <a:t>Submitted with the file name </a:t>
            </a:r>
            <a:r>
              <a:rPr kumimoji="1" lang="en-US" altLang="zh-TW" dirty="0" smtClean="0">
                <a:solidFill>
                  <a:srgbClr val="FF0000"/>
                </a:solidFill>
              </a:rPr>
              <a:t>StudentID_Lab_1.docx </a:t>
            </a:r>
            <a:r>
              <a:rPr kumimoji="1" lang="en-US" altLang="zh-TW" dirty="0" smtClean="0"/>
              <a:t>to </a:t>
            </a:r>
            <a:r>
              <a:rPr kumimoji="1" lang="en-US" altLang="zh-TW" dirty="0" err="1" smtClean="0"/>
              <a:t>ilms</a:t>
            </a:r>
            <a:r>
              <a:rPr kumimoji="1" lang="en-US" altLang="zh-TW" dirty="0" smtClean="0"/>
              <a:t> before</a:t>
            </a:r>
            <a:r>
              <a:rPr kumimoji="1" lang="en-US" altLang="zh-TW" baseline="0" dirty="0" smtClean="0"/>
              <a:t> the deadline.</a:t>
            </a:r>
            <a:endParaRPr kumimoji="1"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18</a:t>
            </a:fld>
            <a:endParaRPr lang="zh-TW" altLang="en-US"/>
          </a:p>
        </p:txBody>
      </p:sp>
    </p:spTree>
    <p:extLst>
      <p:ext uri="{BB962C8B-B14F-4D97-AF65-F5344CB8AC3E}">
        <p14:creationId xmlns:p14="http://schemas.microsoft.com/office/powerpoint/2010/main" val="77282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objective of this lab is to finish</a:t>
            </a:r>
            <a:r>
              <a:rPr lang="en-US" altLang="zh-TW" baseline="0" dirty="0" smtClean="0"/>
              <a:t> </a:t>
            </a:r>
            <a:r>
              <a:rPr lang="en-US" altLang="zh-TW" dirty="0" smtClean="0"/>
              <a:t>Preparation Work, including.</a:t>
            </a:r>
          </a:p>
          <a:p>
            <a:pPr lvl="1"/>
            <a:r>
              <a:rPr lang="en-US" altLang="zh-TW" dirty="0" smtClean="0"/>
              <a:t>Install USB driver of Arduino Nano.</a:t>
            </a:r>
          </a:p>
          <a:p>
            <a:pPr lvl="1"/>
            <a:r>
              <a:rPr lang="en-US" altLang="zh-TW" dirty="0" smtClean="0"/>
              <a:t>Download and install Arduino IDE (Integrated Development Environment).</a:t>
            </a:r>
          </a:p>
          <a:p>
            <a:pPr lvl="1"/>
            <a:r>
              <a:rPr lang="en-US" altLang="zh-TW" dirty="0" smtClean="0"/>
              <a:t>Wiring up a new bread board.</a:t>
            </a:r>
          </a:p>
          <a:p>
            <a:r>
              <a:rPr lang="en-US" altLang="zh-TW" dirty="0" smtClean="0"/>
              <a:t>Configure GPIO pins.</a:t>
            </a:r>
          </a:p>
          <a:p>
            <a:r>
              <a:rPr lang="en-US" altLang="zh-TW" dirty="0" smtClean="0"/>
              <a:t>Control LED.</a:t>
            </a:r>
          </a:p>
          <a:p>
            <a:r>
              <a:rPr lang="en-US" altLang="zh-TW" dirty="0" smtClean="0"/>
              <a:t>Detect Button Switch.</a:t>
            </a:r>
          </a:p>
          <a:p>
            <a:r>
              <a:rPr lang="en-US" altLang="zh-TW" dirty="0" smtClean="0"/>
              <a:t>Read Voltage Value From Variable Resistor.</a:t>
            </a:r>
            <a:endParaRPr lang="zh-TW" altLang="en-US" dirty="0" smtClean="0"/>
          </a:p>
          <a:p>
            <a:r>
              <a:rPr lang="en-US" altLang="zh-TW" dirty="0" smtClean="0"/>
              <a:t>Now</a:t>
            </a:r>
            <a:r>
              <a:rPr lang="en-US" altLang="zh-TW" baseline="0" dirty="0" smtClean="0"/>
              <a:t>, please follow the instruction of the slides step by step. </a:t>
            </a:r>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2</a:t>
            </a:fld>
            <a:endParaRPr lang="zh-TW" altLang="en-US"/>
          </a:p>
        </p:txBody>
      </p:sp>
    </p:spTree>
    <p:extLst>
      <p:ext uri="{BB962C8B-B14F-4D97-AF65-F5344CB8AC3E}">
        <p14:creationId xmlns:p14="http://schemas.microsoft.com/office/powerpoint/2010/main" val="3334106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These</a:t>
            </a:r>
            <a:r>
              <a:rPr lang="en-US" altLang="zh-TW" baseline="0" dirty="0" smtClean="0"/>
              <a:t> are main components we may utilize in this lab, including breadboard, Arduino NANO, LED, Button Switch, 1 k ohm resistor, and a variable resistor.</a:t>
            </a:r>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3</a:t>
            </a:fld>
            <a:endParaRPr lang="zh-TW" altLang="en-US"/>
          </a:p>
        </p:txBody>
      </p:sp>
    </p:spTree>
    <p:extLst>
      <p:ext uri="{BB962C8B-B14F-4D97-AF65-F5344CB8AC3E}">
        <p14:creationId xmlns:p14="http://schemas.microsoft.com/office/powerpoint/2010/main" val="1943204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First, we need to download and</a:t>
            </a:r>
            <a:r>
              <a:rPr lang="en-US" altLang="zh-TW" baseline="0" dirty="0" smtClean="0"/>
              <a:t> </a:t>
            </a:r>
            <a:r>
              <a:rPr lang="en-US" altLang="zh-TW" dirty="0" smtClean="0"/>
              <a:t>Install USB driver of Arduino Nano</a:t>
            </a:r>
            <a:r>
              <a:rPr lang="en-US" altLang="zh-TW" baseline="0" dirty="0" smtClean="0"/>
              <a:t> </a:t>
            </a:r>
            <a:r>
              <a:rPr lang="en-US" altLang="zh-TW" dirty="0" smtClean="0"/>
              <a:t>and Arduino I.D.E. as known as Integrated Development Environment.</a:t>
            </a:r>
          </a:p>
          <a:p>
            <a:r>
              <a:rPr lang="en-US" altLang="zh-TW" dirty="0" smtClean="0"/>
              <a:t>To finish this</a:t>
            </a:r>
            <a:r>
              <a:rPr lang="en-US" altLang="zh-TW" baseline="0" dirty="0" smtClean="0"/>
              <a:t> part of work, </a:t>
            </a:r>
            <a:r>
              <a:rPr lang="en-US" altLang="zh-TW" dirty="0" smtClean="0"/>
              <a:t>Please refer to Appendix and reference links at the bottom of each page.</a:t>
            </a:r>
          </a:p>
          <a:p>
            <a:r>
              <a:rPr lang="en-US" altLang="zh-TW" dirty="0" smtClean="0"/>
              <a:t>After</a:t>
            </a:r>
            <a:r>
              <a:rPr lang="en-US" altLang="zh-TW" baseline="0" dirty="0" smtClean="0"/>
              <a:t> the driver and the I.D.E is ready, we also need to wire up a new breadboard.</a:t>
            </a:r>
          </a:p>
          <a:p>
            <a:r>
              <a:rPr lang="en-US" altLang="zh-TW" baseline="0" dirty="0" smtClean="0"/>
              <a:t>In this figure, we can see </a:t>
            </a:r>
            <a:r>
              <a:rPr lang="en-US" altLang="zh-TW" dirty="0" smtClean="0"/>
              <a:t>holes by the blue and red lines for power supply for the devices.</a:t>
            </a:r>
          </a:p>
          <a:p>
            <a:r>
              <a:rPr lang="en-US" altLang="zh-TW" dirty="0" smtClean="0"/>
              <a:t>For the convenience of variety settings, they are initially isolated by factory default.</a:t>
            </a:r>
          </a:p>
          <a:p>
            <a:r>
              <a:rPr lang="en-US" altLang="zh-TW" dirty="0" smtClean="0"/>
              <a:t>We need to wire them up.</a:t>
            </a:r>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4</a:t>
            </a:fld>
            <a:endParaRPr lang="zh-TW" altLang="en-US"/>
          </a:p>
        </p:txBody>
      </p:sp>
    </p:spTree>
    <p:extLst>
      <p:ext uri="{BB962C8B-B14F-4D97-AF65-F5344CB8AC3E}">
        <p14:creationId xmlns:p14="http://schemas.microsoft.com/office/powerpoint/2010/main" val="361883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According to our purpose, we only need single voltage power source (5V), so we first wire all these isolated holes for easy connecting.</a:t>
            </a:r>
          </a:p>
          <a:p>
            <a:r>
              <a:rPr lang="en-US" altLang="zh-TW" dirty="0" smtClean="0"/>
              <a:t>Red lines and wires stand for </a:t>
            </a:r>
            <a:r>
              <a:rPr lang="en-US" altLang="zh-TW" dirty="0" err="1" smtClean="0"/>
              <a:t>Vcc</a:t>
            </a:r>
            <a:r>
              <a:rPr lang="en-US" altLang="zh-TW" dirty="0" smtClean="0"/>
              <a:t> (+5V), blue lines and black wires stand for GND (Ground).</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5</a:t>
            </a:fld>
            <a:endParaRPr lang="zh-TW" altLang="en-US"/>
          </a:p>
        </p:txBody>
      </p:sp>
    </p:spTree>
    <p:extLst>
      <p:ext uri="{BB962C8B-B14F-4D97-AF65-F5344CB8AC3E}">
        <p14:creationId xmlns:p14="http://schemas.microsoft.com/office/powerpoint/2010/main" val="239975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VCC</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C=circuit </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VDD</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D=device </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VSS</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S=series ;</a:t>
            </a:r>
            <a:r>
              <a:rPr lang="en-US" altLang="zh-TW" sz="1200" b="0" i="0" kern="1200" baseline="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GND</a:t>
            </a:r>
            <a:r>
              <a:rPr lang="zh-TW" altLang="en-US" sz="1200" b="0" i="0" kern="1200" dirty="0" smtClean="0">
                <a:solidFill>
                  <a:schemeClr val="tx1"/>
                </a:solidFill>
                <a:effectLst/>
                <a:latin typeface="+mn-lt"/>
                <a:ea typeface="+mn-ea"/>
                <a:cs typeface="+mn-cs"/>
              </a:rPr>
              <a:t>：在電路里常被定為電壓參考基點。 </a:t>
            </a:r>
            <a:r>
              <a:rPr lang="en-US" altLang="zh-TW" sz="1200" b="0" i="0" kern="1200" dirty="0" smtClean="0">
                <a:solidFill>
                  <a:schemeClr val="tx1"/>
                </a:solidFill>
                <a:effectLst/>
                <a:latin typeface="+mn-lt"/>
                <a:ea typeface="+mn-ea"/>
                <a:cs typeface="+mn-cs"/>
              </a:rPr>
              <a:t>VEE</a:t>
            </a:r>
            <a:r>
              <a:rPr lang="zh-TW" altLang="en-US" sz="1200" b="0" i="0" kern="1200" dirty="0" smtClean="0">
                <a:solidFill>
                  <a:schemeClr val="tx1"/>
                </a:solidFill>
                <a:effectLst/>
                <a:latin typeface="+mn-lt"/>
                <a:ea typeface="+mn-ea"/>
                <a:cs typeface="+mn-cs"/>
              </a:rPr>
              <a:t>：負電壓供電；場效電晶體的源極（</a:t>
            </a:r>
            <a:r>
              <a:rPr lang="en-US" altLang="zh-TW" sz="1200" b="0" i="0" kern="1200" dirty="0" smtClean="0">
                <a:solidFill>
                  <a:schemeClr val="tx1"/>
                </a:solidFill>
                <a:effectLst/>
                <a:latin typeface="+mn-lt"/>
                <a:ea typeface="+mn-ea"/>
                <a:cs typeface="+mn-cs"/>
              </a:rPr>
              <a:t>S</a:t>
            </a:r>
            <a:r>
              <a:rPr lang="zh-TW" altLang="en-US" sz="1200" b="0" i="0" kern="1200" dirty="0" smtClean="0">
                <a:solidFill>
                  <a:schemeClr val="tx1"/>
                </a:solidFill>
                <a:effectLst/>
                <a:latin typeface="+mn-lt"/>
                <a:ea typeface="+mn-ea"/>
                <a:cs typeface="+mn-cs"/>
              </a:rPr>
              <a:t>） </a:t>
            </a:r>
            <a:r>
              <a:rPr lang="en-US" altLang="zh-TW" sz="1200" b="0" i="0" kern="1200" dirty="0" smtClean="0">
                <a:solidFill>
                  <a:schemeClr val="tx1"/>
                </a:solidFill>
                <a:effectLst/>
                <a:latin typeface="+mn-lt"/>
                <a:ea typeface="+mn-ea"/>
                <a:cs typeface="+mn-cs"/>
              </a:rPr>
              <a:t>VPP</a:t>
            </a:r>
            <a:r>
              <a:rPr lang="zh-TW" altLang="en-US" sz="1200" b="0" i="0" kern="1200" dirty="0" smtClean="0">
                <a:solidFill>
                  <a:schemeClr val="tx1"/>
                </a:solidFill>
                <a:effectLst/>
                <a:latin typeface="+mn-lt"/>
                <a:ea typeface="+mn-ea"/>
                <a:cs typeface="+mn-cs"/>
              </a:rPr>
              <a:t>：程式設計</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擦除電壓。  </a:t>
            </a:r>
            <a:r>
              <a:rPr lang="en-US" altLang="zh-TW" dirty="0" smtClean="0"/>
              <a:t>https://codertw.com/%E7%A8%8B%E5%BC%8F%E8%AA%9E%E8%A8%80/423512/</a:t>
            </a:r>
          </a:p>
          <a:p>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Then,</a:t>
            </a:r>
            <a:r>
              <a:rPr lang="en-US" altLang="zh-TW" baseline="0" dirty="0" smtClean="0"/>
              <a:t> we supply the power to the breadboard with the </a:t>
            </a:r>
            <a:r>
              <a:rPr lang="en-US" altLang="zh-TW" baseline="0" dirty="0" err="1" smtClean="0"/>
              <a:t>Vcc</a:t>
            </a:r>
            <a:r>
              <a:rPr lang="en-US" altLang="zh-TW" baseline="0" dirty="0" smtClean="0"/>
              <a:t> and GND pin on the Arduino NANO board by c</a:t>
            </a:r>
            <a:r>
              <a:rPr lang="en-US" altLang="zh-TW" dirty="0" smtClean="0"/>
              <a:t>onnecting </a:t>
            </a:r>
            <a:r>
              <a:rPr lang="en-US" altLang="zh-TW" dirty="0" err="1" smtClean="0"/>
              <a:t>Vcc</a:t>
            </a:r>
            <a:r>
              <a:rPr lang="en-US" altLang="zh-TW" dirty="0" smtClean="0"/>
              <a:t> and GND of Arduino NANO to the power line of the breadboard.</a:t>
            </a:r>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6</a:t>
            </a:fld>
            <a:endParaRPr lang="zh-TW" altLang="en-US"/>
          </a:p>
        </p:txBody>
      </p:sp>
    </p:spTree>
    <p:extLst>
      <p:ext uri="{BB962C8B-B14F-4D97-AF65-F5344CB8AC3E}">
        <p14:creationId xmlns:p14="http://schemas.microsoft.com/office/powerpoint/2010/main" val="3552423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Then,</a:t>
            </a:r>
            <a:r>
              <a:rPr lang="en-US" altLang="zh-TW" baseline="0" dirty="0" smtClean="0"/>
              <a:t> w</a:t>
            </a:r>
            <a:r>
              <a:rPr lang="en-US" altLang="zh-TW" dirty="0" smtClean="0"/>
              <a:t>e can use a pair of LED and resistor to test the power line to see if the originally isolated buses</a:t>
            </a:r>
            <a:r>
              <a:rPr lang="en-US" altLang="zh-TW" baseline="0" dirty="0" smtClean="0"/>
              <a:t> are well connected</a:t>
            </a:r>
            <a:r>
              <a:rPr lang="en-US" altLang="zh-TW" dirty="0" smtClean="0"/>
              <a:t>.</a:t>
            </a:r>
          </a:p>
          <a:p>
            <a:r>
              <a:rPr lang="en-US" altLang="zh-TW" dirty="0" smtClean="0"/>
              <a:t>Long LED pin to +5V, short LED pin connect to one of the resistor pin.</a:t>
            </a:r>
          </a:p>
          <a:p>
            <a:r>
              <a:rPr lang="en-US" altLang="zh-TW" dirty="0" smtClean="0"/>
              <a:t>The other pin of the resistor connect to the GND.</a:t>
            </a:r>
          </a:p>
          <a:p>
            <a:r>
              <a:rPr lang="en-US" altLang="zh-TW" dirty="0" smtClean="0"/>
              <a:t>Please notice that d</a:t>
            </a:r>
            <a:r>
              <a:rPr lang="en-US" altLang="zh-TW" sz="1600" b="1" dirty="0" smtClean="0">
                <a:solidFill>
                  <a:srgbClr val="FF0000"/>
                </a:solidFill>
              </a:rPr>
              <a:t>o not omit</a:t>
            </a:r>
            <a:r>
              <a:rPr lang="en-US" altLang="zh-TW" dirty="0" smtClean="0"/>
              <a:t> </a:t>
            </a:r>
            <a:r>
              <a:rPr lang="en-US" altLang="zh-TW" sz="1600" b="1" dirty="0" smtClean="0">
                <a:solidFill>
                  <a:srgbClr val="FF0000"/>
                </a:solidFill>
              </a:rPr>
              <a:t>the resistor </a:t>
            </a:r>
            <a:r>
              <a:rPr lang="en-US" altLang="zh-TW" dirty="0" smtClean="0"/>
              <a:t>and connect the LED directly to power.</a:t>
            </a:r>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7</a:t>
            </a:fld>
            <a:endParaRPr lang="zh-TW" altLang="en-US"/>
          </a:p>
        </p:txBody>
      </p:sp>
    </p:spTree>
    <p:extLst>
      <p:ext uri="{BB962C8B-B14F-4D97-AF65-F5344CB8AC3E}">
        <p14:creationId xmlns:p14="http://schemas.microsoft.com/office/powerpoint/2010/main" val="2209821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Arduino NANO, we have 20 digital pins (D0 ~ D19) and  8 analog pins (A0 ~ A7)</a:t>
            </a:r>
          </a:p>
          <a:p>
            <a:r>
              <a:rPr lang="en-US" altLang="zh-TW" dirty="0" smtClean="0"/>
              <a:t>Let’s first talk about these GPIO pins.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8</a:t>
            </a:fld>
            <a:endParaRPr lang="zh-TW" altLang="en-US"/>
          </a:p>
        </p:txBody>
      </p:sp>
    </p:spTree>
    <p:extLst>
      <p:ext uri="{BB962C8B-B14F-4D97-AF65-F5344CB8AC3E}">
        <p14:creationId xmlns:p14="http://schemas.microsoft.com/office/powerpoint/2010/main" val="1797055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buClrTx/>
              <a:buFont typeface="Wingdings" panose="05000000000000000000" pitchFamily="2" charset="2"/>
              <a:buChar char="l"/>
            </a:pPr>
            <a:r>
              <a:rPr lang="en-US" altLang="zh-TW" sz="1800" b="1" dirty="0" smtClean="0"/>
              <a:t>G</a:t>
            </a:r>
            <a:r>
              <a:rPr lang="en-US" altLang="zh-TW" sz="1800" dirty="0" smtClean="0"/>
              <a:t>eneral-</a:t>
            </a:r>
            <a:r>
              <a:rPr lang="en-US" altLang="zh-TW" sz="1800" b="1" dirty="0" smtClean="0"/>
              <a:t>P</a:t>
            </a:r>
            <a:r>
              <a:rPr lang="en-US" altLang="zh-TW" sz="1800" dirty="0" smtClean="0"/>
              <a:t>urpose </a:t>
            </a:r>
            <a:r>
              <a:rPr lang="en-US" altLang="zh-TW" sz="1800" b="1" dirty="0" smtClean="0"/>
              <a:t>I</a:t>
            </a:r>
            <a:r>
              <a:rPr lang="en-US" altLang="zh-TW" sz="1800" dirty="0" smtClean="0"/>
              <a:t>nput </a:t>
            </a:r>
            <a:r>
              <a:rPr lang="en-US" altLang="zh-TW" sz="1800" b="1" dirty="0" smtClean="0"/>
              <a:t>O</a:t>
            </a:r>
            <a:r>
              <a:rPr lang="en-US" altLang="zh-TW" sz="1800" dirty="0" smtClean="0"/>
              <a:t>utput (GPIO) is a digital pin of an IC. </a:t>
            </a:r>
          </a:p>
          <a:p>
            <a:pPr lvl="1">
              <a:buClrTx/>
              <a:buFont typeface="Wingdings" panose="05000000000000000000" pitchFamily="2" charset="2"/>
              <a:buChar char="l"/>
            </a:pPr>
            <a:r>
              <a:rPr lang="en-US" altLang="zh-TW" sz="1800" dirty="0" smtClean="0"/>
              <a:t>It can be used as </a:t>
            </a:r>
            <a:r>
              <a:rPr lang="en-US" altLang="zh-TW" sz="1800" dirty="0" smtClean="0">
                <a:solidFill>
                  <a:srgbClr val="FF0000"/>
                </a:solidFill>
              </a:rPr>
              <a:t>input</a:t>
            </a:r>
            <a:r>
              <a:rPr lang="en-US" altLang="zh-TW" sz="1800" dirty="0" smtClean="0"/>
              <a:t> or </a:t>
            </a:r>
            <a:r>
              <a:rPr lang="en-US" altLang="zh-TW" sz="1800" dirty="0" smtClean="0">
                <a:solidFill>
                  <a:srgbClr val="FF0000"/>
                </a:solidFill>
              </a:rPr>
              <a:t>output</a:t>
            </a:r>
            <a:r>
              <a:rPr lang="en-US" altLang="zh-TW" sz="1800" dirty="0" smtClean="0"/>
              <a:t> for </a:t>
            </a:r>
            <a:r>
              <a:rPr lang="en-US" altLang="zh-TW" sz="1800" dirty="0" smtClean="0">
                <a:solidFill>
                  <a:srgbClr val="0000FF"/>
                </a:solidFill>
              </a:rPr>
              <a:t>interfacing devices</a:t>
            </a:r>
            <a:r>
              <a:rPr lang="en-US" altLang="zh-TW" sz="1800" dirty="0" smtClean="0"/>
              <a:t>.</a:t>
            </a:r>
          </a:p>
          <a:p>
            <a:pPr marL="0" indent="0">
              <a:buNone/>
            </a:pPr>
            <a:r>
              <a:rPr lang="en-US" altLang="zh-TW" dirty="0" smtClean="0"/>
              <a:t>	If we want to read switch’s state, sensor data, etc. then we need to configure it as input. </a:t>
            </a:r>
          </a:p>
          <a:p>
            <a:pPr marL="0" indent="0">
              <a:buNone/>
            </a:pPr>
            <a:r>
              <a:rPr lang="en-US" altLang="zh-TW" dirty="0" smtClean="0"/>
              <a:t>	If we want to control the LED brightness, motor rotation, show text on display, etc. then we need to configure it as output.</a:t>
            </a:r>
          </a:p>
          <a:p>
            <a:pPr lvl="1">
              <a:buClrTx/>
              <a:buFont typeface="Wingdings" panose="05000000000000000000" pitchFamily="2" charset="2"/>
              <a:buChar char="l"/>
            </a:pPr>
            <a:r>
              <a:rPr lang="en-US" altLang="zh-TW" sz="1800" dirty="0" smtClean="0"/>
              <a:t>Arduino digital pins can be configured as input/output to read digital signals or to drive output devices. </a:t>
            </a:r>
          </a:p>
          <a:p>
            <a:pPr lvl="1">
              <a:buClrTx/>
              <a:buFont typeface="Wingdings" panose="05000000000000000000" pitchFamily="2" charset="2"/>
              <a:buChar char="l"/>
            </a:pPr>
            <a:r>
              <a:rPr lang="en-US" altLang="zh-TW" sz="1800" dirty="0" smtClean="0"/>
              <a:t>Arduino analog pins can also be configured as input/output to read analog values or generate analog signals.</a:t>
            </a:r>
          </a:p>
          <a:p>
            <a:pPr lvl="1">
              <a:buClrTx/>
              <a:buFont typeface="Wingdings" panose="05000000000000000000" pitchFamily="2" charset="2"/>
              <a:buChar char="l"/>
            </a:pPr>
            <a:r>
              <a:rPr lang="en-US" altLang="zh-TW" sz="1800" dirty="0" smtClean="0"/>
              <a:t>Arduino analog pins can also be used as digital input/output pins.</a:t>
            </a:r>
          </a:p>
          <a:p>
            <a:pPr lvl="1">
              <a:buClrTx/>
              <a:buFont typeface="Wingdings" panose="05000000000000000000" pitchFamily="2" charset="2"/>
              <a:buChar char="l"/>
            </a:pPr>
            <a:r>
              <a:rPr lang="en-US" altLang="zh-TW" sz="1800" dirty="0" smtClean="0"/>
              <a:t>To configure GPIO pins, </a:t>
            </a:r>
            <a:r>
              <a:rPr lang="en-US" altLang="zh-TW" sz="1800" dirty="0" err="1" smtClean="0"/>
              <a:t>pinMode</a:t>
            </a:r>
            <a:r>
              <a:rPr lang="en-US" altLang="zh-TW" sz="1800" dirty="0" smtClean="0"/>
              <a:t> () function is used which set direction of pin as input or output.</a:t>
            </a:r>
          </a:p>
          <a:p>
            <a:pPr marL="0" indent="0">
              <a:buNone/>
            </a:pPr>
            <a:endParaRPr lang="zh-TW" altLang="en-US" sz="2000" dirty="0" smtClean="0"/>
          </a:p>
          <a:p>
            <a:endParaRPr lang="zh-TW" altLang="en-US" dirty="0"/>
          </a:p>
        </p:txBody>
      </p:sp>
      <p:sp>
        <p:nvSpPr>
          <p:cNvPr id="4" name="投影片編號版面配置區 3"/>
          <p:cNvSpPr>
            <a:spLocks noGrp="1"/>
          </p:cNvSpPr>
          <p:nvPr>
            <p:ph type="sldNum" sz="quarter" idx="10"/>
          </p:nvPr>
        </p:nvSpPr>
        <p:spPr/>
        <p:txBody>
          <a:bodyPr/>
          <a:lstStyle/>
          <a:p>
            <a:fld id="{A303BC88-0ADD-41D9-B150-4FA7D5B23C26}" type="slidenum">
              <a:rPr lang="zh-TW" altLang="en-US" smtClean="0"/>
              <a:t>9</a:t>
            </a:fld>
            <a:endParaRPr lang="zh-TW" altLang="en-US"/>
          </a:p>
        </p:txBody>
      </p:sp>
    </p:spTree>
    <p:extLst>
      <p:ext uri="{BB962C8B-B14F-4D97-AF65-F5344CB8AC3E}">
        <p14:creationId xmlns:p14="http://schemas.microsoft.com/office/powerpoint/2010/main" val="181514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6" name="Group 15"/>
          <p:cNvGrpSpPr/>
          <p:nvPr userDrawn="1"/>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userDrawn="1"/>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userDrawn="1"/>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userDrawn="1"/>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userDrawn="1"/>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userDrawn="1"/>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userDrawn="1"/>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tx1"/>
                </a:solidFill>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solidFill>
                <a:latin typeface="標楷體" panose="03000509000000000000" pitchFamily="65" charset="-120"/>
                <a:ea typeface="標楷體" panose="03000509000000000000" pitchFamily="65"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圖片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497" y="6406487"/>
            <a:ext cx="1608260" cy="36750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77334" y="340179"/>
            <a:ext cx="8596668" cy="713014"/>
          </a:xfrm>
        </p:spPr>
        <p:txBody>
          <a:bodyPr/>
          <a:lstStyle>
            <a:lvl1pPr>
              <a:defRPr>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smtClean="0"/>
              <a:t>按一下以編輯母片標題樣式</a:t>
            </a:r>
            <a:endParaRPr lang="en-US" dirty="0"/>
          </a:p>
        </p:txBody>
      </p:sp>
      <p:sp>
        <p:nvSpPr>
          <p:cNvPr id="3" name="Content Placeholder 2"/>
          <p:cNvSpPr>
            <a:spLocks noGrp="1"/>
          </p:cNvSpPr>
          <p:nvPr>
            <p:ph idx="1"/>
          </p:nvPr>
        </p:nvSpPr>
        <p:spPr>
          <a:xfrm>
            <a:off x="677334" y="1053193"/>
            <a:ext cx="8596668" cy="4988169"/>
          </a:xfrm>
        </p:spPr>
        <p:txBody>
          <a:bodyPr/>
          <a:lstStyle>
            <a:lvl1pPr>
              <a:defRPr>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1pPr>
            <a:lvl2pPr>
              <a:defRPr>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defRPr>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defRPr>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defRPr>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497" y="6406487"/>
            <a:ext cx="1608260" cy="36750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2A54C80-263E-416B-A8E0-580EDEADCBDC}" type="datetimeFigureOut">
              <a:rPr lang="en-US" dirty="0"/>
              <a:t>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2/22/2021</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9" name="圖片 28"/>
          <p:cNvPicPr>
            <a:picLocks noChangeAspect="1"/>
          </p:cNvPicPr>
          <p:nvPr userDrawn="1"/>
        </p:nvPicPr>
        <p:blipFill rotWithShape="1">
          <a:blip r:embed="rId18">
            <a:extLst>
              <a:ext uri="{28A0092B-C50C-407E-A947-70E740481C1C}">
                <a14:useLocalDpi xmlns:a14="http://schemas.microsoft.com/office/drawing/2010/main" val="0"/>
              </a:ext>
            </a:extLst>
          </a:blip>
          <a:srcRect b="6944"/>
          <a:stretch/>
        </p:blipFill>
        <p:spPr>
          <a:xfrm rot="5400000">
            <a:off x="2677218" y="-2677217"/>
            <a:ext cx="6837561" cy="12192000"/>
          </a:xfrm>
          <a:prstGeom prst="rect">
            <a:avLst/>
          </a:prstGeom>
        </p:spPr>
      </p:pic>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2/22/2021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pic>
        <p:nvPicPr>
          <p:cNvPr id="18" name="圖片 17"/>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367497" y="6406487"/>
            <a:ext cx="1608260" cy="36750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electronicwings.com/arduino/digital-gpio-of-arduino" TargetMode="External"/><Relationship Id="rId4" Type="http://schemas.openxmlformats.org/officeDocument/2006/relationships/hyperlink" Target="https://www.arduino.cc/reference/en/language/functions/digital-io/digitalread/"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roboticsbackend.com/arduino-interrup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wch-ic.com/downloads/CH341SER_MAC_ZIP.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indori.org/trim-enabler-and-yosemite/" TargetMode="External"/><Relationship Id="rId2" Type="http://schemas.openxmlformats.org/officeDocument/2006/relationships/hyperlink" Target="http://kiguino.moos.io/2014/12/31/how-to-use-arduino-nano-mini-pro-with-CH340G-on-mac-osx-yosemite.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indori.org/trim-enabler-and-yosemite/" TargetMode="External"/><Relationship Id="rId2" Type="http://schemas.openxmlformats.org/officeDocument/2006/relationships/hyperlink" Target="http://kiguino.moos.io/2014/12/31/how-to-use-arduino-nano-mini-pro-with-CH340G-on-mac-osx-yosemite.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arduino.cc/en/softwar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12"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3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6" Type="http://schemas.microsoft.com/office/2007/relationships/hdphoto" Target="../media/hdphoto5.wdp"/><Relationship Id="rId5" Type="http://schemas.microsoft.com/office/2007/relationships/hdphoto" Target="../media/hdphoto4.wdp"/><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5.tiff"/><Relationship Id="rId7" Type="http://schemas.microsoft.com/office/2007/relationships/hdphoto" Target="../media/hdphoto8.wdp"/><Relationship Id="rId2" Type="http://schemas.openxmlformats.org/officeDocument/2006/relationships/image" Target="../media/image44.tiff"/><Relationship Id="rId1" Type="http://schemas.openxmlformats.org/officeDocument/2006/relationships/slideLayout" Target="../slideLayouts/slideLayout2.xml"/><Relationship Id="rId6" Type="http://schemas.microsoft.com/office/2007/relationships/hdphoto" Target="../media/hdphoto7.wdp"/><Relationship Id="rId5" Type="http://schemas.microsoft.com/office/2007/relationships/hdphoto" Target="../media/hdphoto6.wdp"/><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07067" y="1250619"/>
            <a:ext cx="7766936" cy="1646302"/>
          </a:xfrm>
        </p:spPr>
        <p:txBody>
          <a:bodyPr/>
          <a:lstStyle/>
          <a:p>
            <a:pPr algn="l"/>
            <a:r>
              <a:rPr lang="zh-TW" altLang="en-US" dirty="0" smtClean="0"/>
              <a:t>物聯網技術與應用</a:t>
            </a:r>
            <a:r>
              <a:rPr lang="en-US" altLang="zh-TW" dirty="0" smtClean="0"/>
              <a:t/>
            </a:r>
            <a:br>
              <a:rPr lang="en-US" altLang="zh-TW" dirty="0" smtClean="0"/>
            </a:br>
            <a:r>
              <a:rPr lang="en-US" altLang="zh-TW" sz="3200" dirty="0">
                <a:latin typeface="Times New Roman" panose="02020603050405020304" pitchFamily="18" charset="0"/>
                <a:cs typeface="Times New Roman" panose="02020603050405020304" pitchFamily="18" charset="0"/>
              </a:rPr>
              <a:t>Internet of Things: </a:t>
            </a:r>
            <a:r>
              <a:rPr lang="en-US" altLang="zh-TW" sz="3200" dirty="0" smtClean="0">
                <a:latin typeface="Times New Roman" panose="02020603050405020304" pitchFamily="18" charset="0"/>
                <a:cs typeface="Times New Roman" panose="02020603050405020304" pitchFamily="18" charset="0"/>
              </a:rPr>
              <a:t/>
            </a:r>
            <a:br>
              <a:rPr lang="en-US" altLang="zh-TW" sz="3200" dirty="0" smtClean="0">
                <a:latin typeface="Times New Roman" panose="02020603050405020304" pitchFamily="18" charset="0"/>
                <a:cs typeface="Times New Roman" panose="02020603050405020304" pitchFamily="18" charset="0"/>
              </a:rPr>
            </a:br>
            <a:r>
              <a:rPr lang="en-US" altLang="zh-TW" sz="3200" dirty="0">
                <a:latin typeface="Times New Roman" panose="02020603050405020304" pitchFamily="18" charset="0"/>
                <a:cs typeface="Times New Roman" panose="02020603050405020304" pitchFamily="18" charset="0"/>
              </a:rPr>
              <a:t>	</a:t>
            </a:r>
            <a:r>
              <a:rPr lang="en-US" altLang="zh-TW" sz="3200" dirty="0" smtClean="0">
                <a:latin typeface="Times New Roman" panose="02020603050405020304" pitchFamily="18" charset="0"/>
                <a:cs typeface="Times New Roman" panose="02020603050405020304" pitchFamily="18" charset="0"/>
              </a:rPr>
              <a:t>	Technologies </a:t>
            </a:r>
            <a:r>
              <a:rPr lang="en-US" altLang="zh-TW" sz="3200" dirty="0">
                <a:latin typeface="Times New Roman" panose="02020603050405020304" pitchFamily="18" charset="0"/>
                <a:cs typeface="Times New Roman" panose="02020603050405020304" pitchFamily="18" charset="0"/>
              </a:rPr>
              <a:t>and Applications</a:t>
            </a:r>
            <a:endParaRPr lang="zh-TW" altLang="en-US" sz="2800" dirty="0">
              <a:latin typeface="Times New Roman" panose="02020603050405020304" pitchFamily="18" charset="0"/>
              <a:cs typeface="Times New Roman" panose="02020603050405020304" pitchFamily="18" charset="0"/>
            </a:endParaRPr>
          </a:p>
        </p:txBody>
      </p:sp>
      <p:sp>
        <p:nvSpPr>
          <p:cNvPr id="3" name="副標題 2"/>
          <p:cNvSpPr>
            <a:spLocks noGrp="1"/>
          </p:cNvSpPr>
          <p:nvPr>
            <p:ph type="subTitle" idx="1"/>
          </p:nvPr>
        </p:nvSpPr>
        <p:spPr>
          <a:xfrm>
            <a:off x="1507067" y="3446178"/>
            <a:ext cx="7766936" cy="1096899"/>
          </a:xfrm>
        </p:spPr>
        <p:txBody>
          <a:bodyPr>
            <a:noAutofit/>
          </a:bodyPr>
          <a:lstStyle/>
          <a:p>
            <a:pPr algn="l"/>
            <a:r>
              <a:rPr lang="en-US" altLang="zh-TW" sz="3200" dirty="0" smtClean="0">
                <a:latin typeface="Times New Roman" panose="02020603050405020304" pitchFamily="18" charset="0"/>
                <a:cs typeface="Times New Roman" panose="02020603050405020304" pitchFamily="18" charset="0"/>
              </a:rPr>
              <a:t>Tutorial for LAB1:</a:t>
            </a:r>
          </a:p>
          <a:p>
            <a:pPr algn="l"/>
            <a:r>
              <a:rPr lang="en-US" altLang="zh-TW" sz="3200" dirty="0">
                <a:latin typeface="Times New Roman" panose="02020603050405020304" pitchFamily="18" charset="0"/>
                <a:cs typeface="Times New Roman" panose="02020603050405020304" pitchFamily="18" charset="0"/>
              </a:rPr>
              <a:t>	</a:t>
            </a:r>
            <a:r>
              <a:rPr lang="en-US" altLang="zh-TW" sz="3200" dirty="0" smtClean="0">
                <a:latin typeface="Times New Roman" panose="02020603050405020304" pitchFamily="18" charset="0"/>
                <a:cs typeface="Times New Roman" panose="02020603050405020304" pitchFamily="18" charset="0"/>
              </a:rPr>
              <a:t>Introduction to Arduino NANO and IDE</a:t>
            </a:r>
            <a:endParaRPr lang="zh-TW" altLang="en-US" sz="3200" dirty="0">
              <a:latin typeface="Times New Roman" panose="02020603050405020304" pitchFamily="18" charset="0"/>
              <a:cs typeface="Times New Roman" panose="02020603050405020304" pitchFamily="18" charset="0"/>
            </a:endParaRPr>
          </a:p>
        </p:txBody>
      </p:sp>
      <p:sp>
        <p:nvSpPr>
          <p:cNvPr id="4" name="矩形 3"/>
          <p:cNvSpPr/>
          <p:nvPr/>
        </p:nvSpPr>
        <p:spPr>
          <a:xfrm>
            <a:off x="7198332" y="6313459"/>
            <a:ext cx="4573688" cy="461665"/>
          </a:xfrm>
          <a:prstGeom prst="rect">
            <a:avLst/>
          </a:prstGeom>
        </p:spPr>
        <p:txBody>
          <a:bodyPr wrap="none">
            <a:spAutoFit/>
          </a:bodyPr>
          <a:lstStyle/>
          <a:p>
            <a:r>
              <a:rPr lang="zh-TW" altLang="en-US" sz="2400" b="1" dirty="0">
                <a:solidFill>
                  <a:srgbClr val="0000FF"/>
                </a:solidFill>
              </a:rPr>
              <a:t>教育部</a:t>
            </a:r>
            <a:r>
              <a:rPr lang="en-US" altLang="zh-TW" sz="2400" b="1" dirty="0">
                <a:solidFill>
                  <a:srgbClr val="0000FF"/>
                </a:solidFill>
              </a:rPr>
              <a:t>5G</a:t>
            </a:r>
            <a:r>
              <a:rPr lang="zh-TW" altLang="en-US" sz="2400" b="1" dirty="0">
                <a:solidFill>
                  <a:srgbClr val="0000FF"/>
                </a:solidFill>
              </a:rPr>
              <a:t>行動寬頻人才培育計畫</a:t>
            </a:r>
          </a:p>
        </p:txBody>
      </p:sp>
    </p:spTree>
    <p:extLst>
      <p:ext uri="{BB962C8B-B14F-4D97-AF65-F5344CB8AC3E}">
        <p14:creationId xmlns:p14="http://schemas.microsoft.com/office/powerpoint/2010/main" val="41791454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GPIO as digital input/output</a:t>
            </a:r>
            <a:endParaRPr lang="zh-TW" altLang="en-US" dirty="0"/>
          </a:p>
        </p:txBody>
      </p:sp>
      <p:pic>
        <p:nvPicPr>
          <p:cNvPr id="4" name="內容版面配置區 3"/>
          <p:cNvPicPr>
            <a:picLocks noGrp="1" noChangeAspect="1"/>
          </p:cNvPicPr>
          <p:nvPr>
            <p:ph idx="1"/>
          </p:nvPr>
        </p:nvPicPr>
        <p:blipFill>
          <a:blip r:embed="rId3"/>
          <a:stretch>
            <a:fillRect/>
          </a:stretch>
        </p:blipFill>
        <p:spPr>
          <a:xfrm>
            <a:off x="842492" y="1555147"/>
            <a:ext cx="7112523" cy="4030841"/>
          </a:xfrm>
          <a:prstGeom prst="rect">
            <a:avLst/>
          </a:prstGeom>
        </p:spPr>
      </p:pic>
      <p:sp>
        <p:nvSpPr>
          <p:cNvPr id="5" name="矩形 4"/>
          <p:cNvSpPr/>
          <p:nvPr/>
        </p:nvSpPr>
        <p:spPr>
          <a:xfrm>
            <a:off x="3651535" y="6232929"/>
            <a:ext cx="7863639" cy="523220"/>
          </a:xfrm>
          <a:prstGeom prst="rect">
            <a:avLst/>
          </a:prstGeom>
        </p:spPr>
        <p:txBody>
          <a:bodyPr wrap="square">
            <a:spAutoFit/>
          </a:bodyPr>
          <a:lstStyle/>
          <a:p>
            <a:r>
              <a:rPr lang="zh-TW" altLang="en-US" sz="1400" dirty="0">
                <a:hlinkClick r:id="rId4"/>
              </a:rPr>
              <a:t>https://www.arduino.cc/reference/en/language/functions/digital-io/digitalread</a:t>
            </a:r>
            <a:r>
              <a:rPr lang="zh-TW" altLang="en-US" sz="1400" dirty="0" smtClean="0">
                <a:hlinkClick r:id="rId4"/>
              </a:rPr>
              <a:t>/</a:t>
            </a:r>
            <a:endParaRPr lang="en-US" altLang="zh-TW" sz="1400" dirty="0" smtClean="0"/>
          </a:p>
          <a:p>
            <a:r>
              <a:rPr lang="en-US" altLang="zh-TW" sz="1400" dirty="0">
                <a:hlinkClick r:id="rId5"/>
              </a:rPr>
              <a:t>https://</a:t>
            </a:r>
            <a:r>
              <a:rPr lang="en-US" altLang="zh-TW" sz="1400" dirty="0" smtClean="0">
                <a:hlinkClick r:id="rId5"/>
              </a:rPr>
              <a:t>www.electronicwings.com/arduino/digital-gpio-of-arduino</a:t>
            </a:r>
            <a:endParaRPr lang="en-US" altLang="zh-TW" sz="1400" dirty="0" smtClean="0"/>
          </a:p>
        </p:txBody>
      </p:sp>
      <p:cxnSp>
        <p:nvCxnSpPr>
          <p:cNvPr id="7" name="直線單箭頭接點 6"/>
          <p:cNvCxnSpPr/>
          <p:nvPr/>
        </p:nvCxnSpPr>
        <p:spPr>
          <a:xfrm flipH="1">
            <a:off x="6765956" y="3236613"/>
            <a:ext cx="597528" cy="90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42492" y="3123445"/>
            <a:ext cx="5775591" cy="2444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7570950" y="2685282"/>
            <a:ext cx="1776448" cy="369332"/>
          </a:xfrm>
          <a:prstGeom prst="rect">
            <a:avLst/>
          </a:prstGeom>
          <a:noFill/>
        </p:spPr>
        <p:txBody>
          <a:bodyPr wrap="none" rtlCol="0">
            <a:spAutoFit/>
          </a:bodyPr>
          <a:lstStyle/>
          <a:p>
            <a:r>
              <a:rPr lang="en-US" altLang="zh-TW" dirty="0" smtClean="0"/>
              <a:t>Assign GPIO pin</a:t>
            </a:r>
            <a:endParaRPr lang="zh-TW" altLang="en-US" dirty="0"/>
          </a:p>
        </p:txBody>
      </p:sp>
      <p:cxnSp>
        <p:nvCxnSpPr>
          <p:cNvPr id="14" name="直線單箭頭接點 13"/>
          <p:cNvCxnSpPr/>
          <p:nvPr/>
        </p:nvCxnSpPr>
        <p:spPr>
          <a:xfrm flipH="1">
            <a:off x="6784063" y="2869948"/>
            <a:ext cx="597528" cy="90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42492" y="2625505"/>
            <a:ext cx="5775591" cy="488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7570950" y="3029102"/>
            <a:ext cx="2105063" cy="369332"/>
          </a:xfrm>
          <a:prstGeom prst="rect">
            <a:avLst/>
          </a:prstGeom>
          <a:noFill/>
        </p:spPr>
        <p:txBody>
          <a:bodyPr wrap="none" rtlCol="0">
            <a:spAutoFit/>
          </a:bodyPr>
          <a:lstStyle/>
          <a:p>
            <a:r>
              <a:rPr lang="en-US" altLang="zh-TW" dirty="0" smtClean="0"/>
              <a:t>Initialize pin value</a:t>
            </a:r>
            <a:endParaRPr lang="zh-TW" altLang="en-US" dirty="0"/>
          </a:p>
        </p:txBody>
      </p:sp>
      <p:cxnSp>
        <p:nvCxnSpPr>
          <p:cNvPr id="17" name="直線單箭頭接點 16"/>
          <p:cNvCxnSpPr/>
          <p:nvPr/>
        </p:nvCxnSpPr>
        <p:spPr>
          <a:xfrm flipH="1">
            <a:off x="7332580" y="3968251"/>
            <a:ext cx="597528" cy="90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130694" y="3756046"/>
            <a:ext cx="6039651" cy="428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8092343" y="3749864"/>
            <a:ext cx="2210862" cy="369332"/>
          </a:xfrm>
          <a:prstGeom prst="rect">
            <a:avLst/>
          </a:prstGeom>
          <a:noFill/>
        </p:spPr>
        <p:txBody>
          <a:bodyPr wrap="none" rtlCol="0">
            <a:spAutoFit/>
          </a:bodyPr>
          <a:lstStyle/>
          <a:p>
            <a:r>
              <a:rPr lang="en-US" altLang="zh-TW" dirty="0" smtClean="0"/>
              <a:t>Configure pin mode</a:t>
            </a:r>
            <a:endParaRPr lang="zh-TW" altLang="en-US" dirty="0"/>
          </a:p>
        </p:txBody>
      </p:sp>
    </p:spTree>
    <p:extLst>
      <p:ext uri="{BB962C8B-B14F-4D97-AF65-F5344CB8AC3E}">
        <p14:creationId xmlns:p14="http://schemas.microsoft.com/office/powerpoint/2010/main" val="2956974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Digital Input</a:t>
            </a:r>
            <a:endParaRPr lang="zh-TW" altLang="en-US" dirty="0"/>
          </a:p>
        </p:txBody>
      </p:sp>
      <p:sp>
        <p:nvSpPr>
          <p:cNvPr id="3" name="內容版面配置區 2"/>
          <p:cNvSpPr>
            <a:spLocks noGrp="1"/>
          </p:cNvSpPr>
          <p:nvPr>
            <p:ph idx="1"/>
          </p:nvPr>
        </p:nvSpPr>
        <p:spPr>
          <a:xfrm>
            <a:off x="677334" y="1053193"/>
            <a:ext cx="10702872" cy="4988169"/>
          </a:xfrm>
        </p:spPr>
        <p:txBody>
          <a:bodyPr/>
          <a:lstStyle/>
          <a:p>
            <a:r>
              <a:rPr lang="en-US" altLang="zh-TW" dirty="0"/>
              <a:t>To read data from </a:t>
            </a:r>
            <a:r>
              <a:rPr lang="en-US" altLang="zh-TW" dirty="0" smtClean="0"/>
              <a:t>sensor </a:t>
            </a:r>
            <a:r>
              <a:rPr lang="en-US" altLang="zh-TW" dirty="0"/>
              <a:t>or from any device/circuit, we need to configure digital pin as input. Arduino pin are set as digital input (default). So, there is no need to configure pin as input</a:t>
            </a:r>
            <a:r>
              <a:rPr lang="en-US" altLang="zh-TW" dirty="0" smtClean="0"/>
              <a:t>.</a:t>
            </a:r>
            <a:endParaRPr lang="en-US" altLang="zh-TW" dirty="0"/>
          </a:p>
          <a:p>
            <a:pPr lvl="1">
              <a:buClrTx/>
              <a:buFont typeface="Wingdings" panose="05000000000000000000" pitchFamily="2" charset="2"/>
              <a:buChar char="l"/>
            </a:pPr>
            <a:r>
              <a:rPr lang="en-US" altLang="zh-TW" dirty="0"/>
              <a:t>To configure pin as digital input, </a:t>
            </a:r>
            <a:r>
              <a:rPr lang="en-US" altLang="zh-TW" dirty="0" err="1"/>
              <a:t>pinMode</a:t>
            </a:r>
            <a:r>
              <a:rPr lang="en-US" altLang="zh-TW" dirty="0"/>
              <a:t> () function is used. </a:t>
            </a:r>
            <a:endParaRPr lang="en-US" altLang="zh-TW" dirty="0" smtClean="0"/>
          </a:p>
          <a:p>
            <a:pPr lvl="1">
              <a:buClrTx/>
              <a:buFont typeface="Wingdings" panose="05000000000000000000" pitchFamily="2" charset="2"/>
              <a:buChar char="l"/>
            </a:pPr>
            <a:r>
              <a:rPr lang="en-US" altLang="zh-TW" dirty="0" smtClean="0"/>
              <a:t>We </a:t>
            </a:r>
            <a:r>
              <a:rPr lang="en-US" altLang="zh-TW" dirty="0"/>
              <a:t>can read data from GPIO pin using </a:t>
            </a:r>
            <a:r>
              <a:rPr lang="en-US" altLang="zh-TW" dirty="0" err="1"/>
              <a:t>digitalRead</a:t>
            </a:r>
            <a:r>
              <a:rPr lang="en-US" altLang="zh-TW" dirty="0"/>
              <a:t>() </a:t>
            </a:r>
            <a:r>
              <a:rPr lang="en-US" altLang="zh-TW" dirty="0" smtClean="0"/>
              <a:t>function: </a:t>
            </a:r>
            <a:r>
              <a:rPr lang="en-US" altLang="zh-TW" dirty="0" err="1" smtClean="0"/>
              <a:t>digitalRead</a:t>
            </a:r>
            <a:r>
              <a:rPr lang="en-US" altLang="zh-TW" dirty="0" smtClean="0"/>
              <a:t>(pin</a:t>
            </a:r>
            <a:r>
              <a:rPr lang="en-US" altLang="zh-TW" dirty="0"/>
              <a:t>)</a:t>
            </a:r>
          </a:p>
          <a:p>
            <a:pPr lvl="1">
              <a:buClrTx/>
              <a:buFont typeface="Wingdings" panose="05000000000000000000" pitchFamily="2" charset="2"/>
              <a:buChar char="l"/>
            </a:pPr>
            <a:r>
              <a:rPr lang="en-US" altLang="zh-TW" dirty="0"/>
              <a:t>It is used to read data from specified GPIO pin.</a:t>
            </a:r>
            <a:endParaRPr lang="zh-TW" altLang="en-US" sz="1400" dirty="0"/>
          </a:p>
        </p:txBody>
      </p:sp>
      <p:sp>
        <p:nvSpPr>
          <p:cNvPr id="6" name="矩形 5"/>
          <p:cNvSpPr/>
          <p:nvPr/>
        </p:nvSpPr>
        <p:spPr>
          <a:xfrm>
            <a:off x="3029891" y="6385044"/>
            <a:ext cx="7770891" cy="307777"/>
          </a:xfrm>
          <a:prstGeom prst="rect">
            <a:avLst/>
          </a:prstGeom>
        </p:spPr>
        <p:txBody>
          <a:bodyPr wrap="square">
            <a:spAutoFit/>
          </a:bodyPr>
          <a:lstStyle/>
          <a:p>
            <a:r>
              <a:rPr lang="en-US" altLang="zh-TW" sz="1400" dirty="0"/>
              <a:t>https://www.electronicwings.com/arduino/digital-gpio-of-arduino</a:t>
            </a:r>
            <a:endParaRPr lang="zh-TW" altLang="en-US" sz="1400" dirty="0"/>
          </a:p>
        </p:txBody>
      </p:sp>
    </p:spTree>
    <p:extLst>
      <p:ext uri="{BB962C8B-B14F-4D97-AF65-F5344CB8AC3E}">
        <p14:creationId xmlns:p14="http://schemas.microsoft.com/office/powerpoint/2010/main" val="34759086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Analog Input</a:t>
            </a:r>
            <a:endParaRPr lang="zh-TW" altLang="en-US" dirty="0"/>
          </a:p>
        </p:txBody>
      </p:sp>
      <p:sp>
        <p:nvSpPr>
          <p:cNvPr id="3" name="內容版面配置區 2"/>
          <p:cNvSpPr>
            <a:spLocks noGrp="1"/>
          </p:cNvSpPr>
          <p:nvPr>
            <p:ph idx="1"/>
          </p:nvPr>
        </p:nvSpPr>
        <p:spPr>
          <a:xfrm>
            <a:off x="677334" y="1053193"/>
            <a:ext cx="11012918" cy="4988169"/>
          </a:xfrm>
        </p:spPr>
        <p:txBody>
          <a:bodyPr/>
          <a:lstStyle/>
          <a:p>
            <a:r>
              <a:rPr lang="en-US" altLang="zh-TW" dirty="0" err="1"/>
              <a:t>analogRead</a:t>
            </a:r>
            <a:r>
              <a:rPr lang="en-US" altLang="zh-TW" dirty="0"/>
              <a:t>()</a:t>
            </a:r>
          </a:p>
          <a:p>
            <a:pPr marL="457200" lvl="1" indent="0">
              <a:buNone/>
            </a:pPr>
            <a:r>
              <a:rPr lang="en-US" altLang="zh-TW" dirty="0"/>
              <a:t>Description</a:t>
            </a:r>
          </a:p>
          <a:p>
            <a:pPr marL="457200" lvl="1" indent="0">
              <a:buNone/>
            </a:pPr>
            <a:r>
              <a:rPr lang="en-US" altLang="zh-TW" dirty="0" smtClean="0"/>
              <a:t>	Reads </a:t>
            </a:r>
            <a:r>
              <a:rPr lang="en-US" altLang="zh-TW" dirty="0"/>
              <a:t>the value from the specified analog pin. Arduino boards contain a multichannel, 10-bit analog to digital converter. This means that it will map input voltages between 0 and the operating voltage(5V or 3.3V) into integer values between 0 and 1023. On an Arduino UNO, for example, this yields a resolution between readings of: 5 volts / 1024 units or, 0.0049 volts (4.9 mV) per unit. Please check the reference link for the usable pins, operating voltage and maximum resolution for selected Arduino boards.</a:t>
            </a:r>
            <a:endParaRPr lang="zh-TW" altLang="en-US" dirty="0"/>
          </a:p>
        </p:txBody>
      </p:sp>
      <p:sp>
        <p:nvSpPr>
          <p:cNvPr id="5" name="矩形 4"/>
          <p:cNvSpPr/>
          <p:nvPr/>
        </p:nvSpPr>
        <p:spPr>
          <a:xfrm>
            <a:off x="3745116" y="6292654"/>
            <a:ext cx="7499287" cy="307777"/>
          </a:xfrm>
          <a:prstGeom prst="rect">
            <a:avLst/>
          </a:prstGeom>
        </p:spPr>
        <p:txBody>
          <a:bodyPr wrap="square">
            <a:spAutoFit/>
          </a:bodyPr>
          <a:lstStyle/>
          <a:p>
            <a:r>
              <a:rPr lang="zh-TW" altLang="en-US" sz="1400" dirty="0"/>
              <a:t>https://www.arduino.cc/reference/en/language/functions/analog-io/analogread/</a:t>
            </a:r>
          </a:p>
        </p:txBody>
      </p:sp>
      <p:pic>
        <p:nvPicPr>
          <p:cNvPr id="7" name="圖片 6"/>
          <p:cNvPicPr>
            <a:picLocks noChangeAspect="1"/>
          </p:cNvPicPr>
          <p:nvPr/>
        </p:nvPicPr>
        <p:blipFill rotWithShape="1">
          <a:blip r:embed="rId3"/>
          <a:srcRect l="590" t="826" r="-1"/>
          <a:stretch/>
        </p:blipFill>
        <p:spPr>
          <a:xfrm>
            <a:off x="1204110" y="3268301"/>
            <a:ext cx="8458735" cy="2489703"/>
          </a:xfrm>
          <a:prstGeom prst="rect">
            <a:avLst/>
          </a:prstGeom>
        </p:spPr>
      </p:pic>
      <p:cxnSp>
        <p:nvCxnSpPr>
          <p:cNvPr id="8" name="直線單箭頭接點 7"/>
          <p:cNvCxnSpPr/>
          <p:nvPr/>
        </p:nvCxnSpPr>
        <p:spPr>
          <a:xfrm flipH="1">
            <a:off x="6089201" y="3814932"/>
            <a:ext cx="597528" cy="90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204111" y="3684760"/>
            <a:ext cx="4825498" cy="2444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0236031" y="3186820"/>
            <a:ext cx="1776448" cy="369332"/>
          </a:xfrm>
          <a:prstGeom prst="rect">
            <a:avLst/>
          </a:prstGeom>
          <a:noFill/>
        </p:spPr>
        <p:txBody>
          <a:bodyPr wrap="none" rtlCol="0">
            <a:spAutoFit/>
          </a:bodyPr>
          <a:lstStyle/>
          <a:p>
            <a:r>
              <a:rPr lang="en-US" altLang="zh-TW" dirty="0" smtClean="0"/>
              <a:t>Assign GPIO pin</a:t>
            </a:r>
            <a:endParaRPr lang="zh-TW" altLang="en-US" dirty="0"/>
          </a:p>
        </p:txBody>
      </p:sp>
      <p:cxnSp>
        <p:nvCxnSpPr>
          <p:cNvPr id="11" name="直線單箭頭接點 10"/>
          <p:cNvCxnSpPr/>
          <p:nvPr/>
        </p:nvCxnSpPr>
        <p:spPr>
          <a:xfrm flipH="1">
            <a:off x="9575140" y="3394585"/>
            <a:ext cx="597528" cy="90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204110" y="3186820"/>
            <a:ext cx="8115502" cy="488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6721474" y="3616687"/>
            <a:ext cx="2105063" cy="369332"/>
          </a:xfrm>
          <a:prstGeom prst="rect">
            <a:avLst/>
          </a:prstGeom>
          <a:noFill/>
        </p:spPr>
        <p:txBody>
          <a:bodyPr wrap="none" rtlCol="0">
            <a:spAutoFit/>
          </a:bodyPr>
          <a:lstStyle/>
          <a:p>
            <a:r>
              <a:rPr lang="en-US" altLang="zh-TW" dirty="0" smtClean="0"/>
              <a:t>Initialize pin value</a:t>
            </a:r>
            <a:endParaRPr lang="zh-TW" altLang="en-US" dirty="0"/>
          </a:p>
        </p:txBody>
      </p:sp>
      <p:cxnSp>
        <p:nvCxnSpPr>
          <p:cNvPr id="14" name="直線單箭頭接點 13"/>
          <p:cNvCxnSpPr/>
          <p:nvPr/>
        </p:nvCxnSpPr>
        <p:spPr>
          <a:xfrm flipH="1">
            <a:off x="7145681" y="5217629"/>
            <a:ext cx="597528" cy="90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220137" y="5127093"/>
            <a:ext cx="5759564" cy="205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7978759" y="5032963"/>
            <a:ext cx="1701363" cy="369332"/>
          </a:xfrm>
          <a:prstGeom prst="rect">
            <a:avLst/>
          </a:prstGeom>
          <a:noFill/>
        </p:spPr>
        <p:txBody>
          <a:bodyPr wrap="none" rtlCol="0">
            <a:spAutoFit/>
          </a:bodyPr>
          <a:lstStyle/>
          <a:p>
            <a:r>
              <a:rPr lang="en-US" altLang="zh-TW" dirty="0" smtClean="0"/>
              <a:t>Read pin value</a:t>
            </a:r>
            <a:endParaRPr lang="zh-TW" altLang="en-US" dirty="0"/>
          </a:p>
        </p:txBody>
      </p:sp>
    </p:spTree>
    <p:extLst>
      <p:ext uri="{BB962C8B-B14F-4D97-AF65-F5344CB8AC3E}">
        <p14:creationId xmlns:p14="http://schemas.microsoft.com/office/powerpoint/2010/main" val="18370931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a:t>pinMode</a:t>
            </a:r>
            <a:r>
              <a:rPr lang="en-US" altLang="zh-TW" dirty="0"/>
              <a:t>(pin no, Mode</a:t>
            </a:r>
            <a:r>
              <a:rPr lang="en-US" altLang="zh-TW" dirty="0" smtClean="0"/>
              <a:t>)</a:t>
            </a:r>
            <a:endParaRPr lang="zh-TW" altLang="en-US" dirty="0"/>
          </a:p>
        </p:txBody>
      </p:sp>
      <p:sp>
        <p:nvSpPr>
          <p:cNvPr id="3" name="內容版面配置區 2"/>
          <p:cNvSpPr>
            <a:spLocks noGrp="1"/>
          </p:cNvSpPr>
          <p:nvPr>
            <p:ph idx="1"/>
          </p:nvPr>
        </p:nvSpPr>
        <p:spPr>
          <a:xfrm>
            <a:off x="677334" y="1053193"/>
            <a:ext cx="11026986" cy="5389810"/>
          </a:xfrm>
        </p:spPr>
        <p:txBody>
          <a:bodyPr>
            <a:normAutofit lnSpcReduction="10000"/>
          </a:bodyPr>
          <a:lstStyle/>
          <a:p>
            <a:r>
              <a:rPr lang="en-US" altLang="zh-TW" dirty="0"/>
              <a:t>This function is used to configure GPIO pin as input or output</a:t>
            </a:r>
            <a:r>
              <a:rPr lang="en-US" altLang="zh-TW" dirty="0" smtClean="0"/>
              <a:t>.</a:t>
            </a:r>
            <a:endParaRPr lang="en-US" altLang="zh-TW" dirty="0"/>
          </a:p>
          <a:p>
            <a:pPr lvl="1">
              <a:buClrTx/>
              <a:buFont typeface="Wingdings" panose="05000000000000000000" pitchFamily="2" charset="2"/>
              <a:buChar char="l"/>
            </a:pPr>
            <a:r>
              <a:rPr lang="en-US" altLang="zh-TW" dirty="0"/>
              <a:t>pin </a:t>
            </a:r>
            <a:r>
              <a:rPr lang="en-US" altLang="zh-TW" dirty="0" smtClean="0"/>
              <a:t>no: </a:t>
            </a:r>
            <a:r>
              <a:rPr lang="en-US" altLang="zh-TW" dirty="0"/>
              <a:t>number of pin whose mode we want to </a:t>
            </a:r>
            <a:r>
              <a:rPr lang="en-US" altLang="zh-TW" dirty="0" smtClean="0"/>
              <a:t>set</a:t>
            </a:r>
            <a:endParaRPr lang="en-US" altLang="zh-TW" dirty="0"/>
          </a:p>
          <a:p>
            <a:pPr lvl="1">
              <a:buClrTx/>
              <a:buFont typeface="Wingdings" panose="05000000000000000000" pitchFamily="2" charset="2"/>
              <a:buChar char="l"/>
            </a:pPr>
            <a:r>
              <a:rPr lang="en-US" altLang="zh-TW" dirty="0"/>
              <a:t>Mode INPUT, OUTPUT or </a:t>
            </a:r>
            <a:r>
              <a:rPr lang="en-US" altLang="zh-TW" dirty="0" smtClean="0"/>
              <a:t>INPUT_PULLUP</a:t>
            </a:r>
            <a:endParaRPr lang="en-US" altLang="zh-TW" dirty="0"/>
          </a:p>
          <a:p>
            <a:pPr marL="457200" lvl="1" indent="0">
              <a:buClrTx/>
              <a:buNone/>
            </a:pPr>
            <a:r>
              <a:rPr lang="en-US" altLang="zh-TW" dirty="0" smtClean="0"/>
              <a:t>	E.g</a:t>
            </a:r>
            <a:r>
              <a:rPr lang="en-US" altLang="zh-TW" dirty="0"/>
              <a:t>. </a:t>
            </a:r>
            <a:r>
              <a:rPr lang="en-US" altLang="zh-TW" dirty="0" err="1"/>
              <a:t>pinMode</a:t>
            </a:r>
            <a:r>
              <a:rPr lang="en-US" altLang="zh-TW" dirty="0"/>
              <a:t> (3, OUTPUT)  //set pin 3 as </a:t>
            </a:r>
            <a:r>
              <a:rPr lang="en-US" altLang="zh-TW" dirty="0" smtClean="0"/>
              <a:t>output</a:t>
            </a:r>
          </a:p>
          <a:p>
            <a:r>
              <a:rPr lang="en-US" altLang="zh-TW" dirty="0"/>
              <a:t>These </a:t>
            </a:r>
            <a:r>
              <a:rPr lang="en-US" altLang="zh-TW" dirty="0" smtClean="0"/>
              <a:t>Arduino </a:t>
            </a:r>
            <a:r>
              <a:rPr lang="en-US" altLang="zh-TW" dirty="0"/>
              <a:t>pins can source or sink current up to </a:t>
            </a:r>
            <a:r>
              <a:rPr lang="en-US" altLang="zh-TW" dirty="0">
                <a:solidFill>
                  <a:srgbClr val="FF0000"/>
                </a:solidFill>
              </a:rPr>
              <a:t>40 mA </a:t>
            </a:r>
            <a:r>
              <a:rPr lang="en-US" altLang="zh-TW" dirty="0"/>
              <a:t>which is sufficient to drive led, LCD display </a:t>
            </a:r>
            <a:r>
              <a:rPr lang="en-US" altLang="zh-TW" sz="3200" dirty="0">
                <a:solidFill>
                  <a:srgbClr val="FF0000"/>
                </a:solidFill>
              </a:rPr>
              <a:t>but not sufficient for motors, relays, </a:t>
            </a:r>
            <a:r>
              <a:rPr lang="en-US" altLang="zh-TW" sz="3200" dirty="0" smtClean="0">
                <a:solidFill>
                  <a:srgbClr val="FF0000"/>
                </a:solidFill>
              </a:rPr>
              <a:t>etc.</a:t>
            </a:r>
            <a:endParaRPr lang="en-US" altLang="zh-TW" dirty="0"/>
          </a:p>
          <a:p>
            <a:pPr marL="457200" lvl="1" indent="0">
              <a:buNone/>
            </a:pPr>
            <a:r>
              <a:rPr lang="en-US" altLang="zh-TW" b="1" dirty="0">
                <a:solidFill>
                  <a:srgbClr val="FF0000"/>
                </a:solidFill>
              </a:rPr>
              <a:t>Note: </a:t>
            </a:r>
            <a:r>
              <a:rPr lang="en-US" altLang="zh-TW" dirty="0">
                <a:solidFill>
                  <a:srgbClr val="FF0000"/>
                </a:solidFill>
              </a:rPr>
              <a:t>Short circuits on Arduino pins, or attempting to run high current devices from them, can damage or destroy the output transistors in the pin, or damage the </a:t>
            </a:r>
            <a:r>
              <a:rPr lang="en-US" altLang="zh-TW" dirty="0" smtClean="0">
                <a:solidFill>
                  <a:srgbClr val="FF0000"/>
                </a:solidFill>
              </a:rPr>
              <a:t>entire </a:t>
            </a:r>
            <a:r>
              <a:rPr lang="en-US" altLang="zh-TW" dirty="0">
                <a:solidFill>
                  <a:srgbClr val="FF0000"/>
                </a:solidFill>
              </a:rPr>
              <a:t>chip. </a:t>
            </a:r>
            <a:r>
              <a:rPr lang="en-US" altLang="zh-TW" dirty="0" smtClean="0">
                <a:solidFill>
                  <a:srgbClr val="FF0000"/>
                </a:solidFill>
              </a:rPr>
              <a:t>If this happen frequently, it will </a:t>
            </a:r>
            <a:r>
              <a:rPr lang="en-US" altLang="zh-TW" dirty="0">
                <a:solidFill>
                  <a:srgbClr val="FF0000"/>
                </a:solidFill>
              </a:rPr>
              <a:t>result in a "dead" pin in the microcontroller but the remaining chip will still function adequately. For this </a:t>
            </a:r>
            <a:r>
              <a:rPr lang="en-US" altLang="zh-TW" dirty="0" smtClean="0">
                <a:solidFill>
                  <a:srgbClr val="FF0000"/>
                </a:solidFill>
              </a:rPr>
              <a:t>reason, </a:t>
            </a:r>
            <a:r>
              <a:rPr lang="en-US" altLang="zh-TW" dirty="0">
                <a:solidFill>
                  <a:srgbClr val="FF0000"/>
                </a:solidFill>
              </a:rPr>
              <a:t>it is a good idea to connect OUTPUT pins to other devices with 470Ω or 1k resistors, unless maximum current draw from the pins is required for a particular </a:t>
            </a:r>
            <a:r>
              <a:rPr lang="en-US" altLang="zh-TW" dirty="0" smtClean="0">
                <a:solidFill>
                  <a:srgbClr val="FF0000"/>
                </a:solidFill>
              </a:rPr>
              <a:t>application.</a:t>
            </a:r>
            <a:endParaRPr lang="en-US" altLang="zh-TW" dirty="0">
              <a:solidFill>
                <a:srgbClr val="FF0000"/>
              </a:solidFill>
            </a:endParaRPr>
          </a:p>
          <a:p>
            <a:r>
              <a:rPr lang="en-US" altLang="zh-TW" dirty="0"/>
              <a:t>These pin produce output in terms of HIGH (5 V or 3.3 V) or LOW (0 V). We can set output on these pins using </a:t>
            </a:r>
            <a:r>
              <a:rPr lang="en-US" altLang="zh-TW" b="1" dirty="0" err="1">
                <a:solidFill>
                  <a:srgbClr val="0000FF"/>
                </a:solidFill>
              </a:rPr>
              <a:t>digitalWrite</a:t>
            </a:r>
            <a:r>
              <a:rPr lang="en-US" altLang="zh-TW" b="1" dirty="0">
                <a:solidFill>
                  <a:srgbClr val="0000FF"/>
                </a:solidFill>
              </a:rPr>
              <a:t> </a:t>
            </a:r>
            <a:r>
              <a:rPr lang="en-US" altLang="zh-TW" b="1" dirty="0" smtClean="0">
                <a:solidFill>
                  <a:srgbClr val="0000FF"/>
                </a:solidFill>
              </a:rPr>
              <a:t>(pin no, value)</a:t>
            </a:r>
            <a:r>
              <a:rPr lang="en-US" altLang="zh-TW" b="1" dirty="0"/>
              <a:t> </a:t>
            </a:r>
            <a:r>
              <a:rPr lang="en-US" altLang="zh-TW" dirty="0" smtClean="0"/>
              <a:t>function</a:t>
            </a:r>
          </a:p>
          <a:p>
            <a:pPr lvl="1">
              <a:buClrTx/>
              <a:buFont typeface="Wingdings" panose="05000000000000000000" pitchFamily="2" charset="2"/>
              <a:buChar char="l"/>
            </a:pPr>
            <a:r>
              <a:rPr lang="en-US" altLang="zh-TW" dirty="0"/>
              <a:t>This function is used to set output as HIGH (5 V) or LOW (0 V</a:t>
            </a:r>
            <a:r>
              <a:rPr lang="en-US" altLang="zh-TW" dirty="0" smtClean="0"/>
              <a:t>)</a:t>
            </a:r>
            <a:endParaRPr lang="en-US" altLang="zh-TW" sz="1400" dirty="0"/>
          </a:p>
          <a:p>
            <a:pPr lvl="1">
              <a:buClrTx/>
              <a:buFont typeface="Wingdings" panose="05000000000000000000" pitchFamily="2" charset="2"/>
              <a:buChar char="l"/>
            </a:pPr>
            <a:r>
              <a:rPr lang="en-US" altLang="zh-TW" dirty="0"/>
              <a:t>pin </a:t>
            </a:r>
            <a:r>
              <a:rPr lang="en-US" altLang="zh-TW" dirty="0" smtClean="0"/>
              <a:t>no: </a:t>
            </a:r>
            <a:r>
              <a:rPr lang="en-US" altLang="zh-TW" dirty="0"/>
              <a:t>number of a pin whose </a:t>
            </a:r>
            <a:r>
              <a:rPr lang="en-US" altLang="zh-TW" dirty="0" smtClean="0"/>
              <a:t>value </a:t>
            </a:r>
            <a:r>
              <a:rPr lang="en-US" altLang="zh-TW" dirty="0"/>
              <a:t>we want to </a:t>
            </a:r>
            <a:r>
              <a:rPr lang="en-US" altLang="zh-TW" dirty="0" smtClean="0"/>
              <a:t>set</a:t>
            </a:r>
            <a:endParaRPr lang="en-US" altLang="zh-TW" dirty="0"/>
          </a:p>
          <a:p>
            <a:pPr lvl="1">
              <a:buClrTx/>
              <a:buFont typeface="Wingdings" panose="05000000000000000000" pitchFamily="2" charset="2"/>
              <a:buChar char="l"/>
            </a:pPr>
            <a:r>
              <a:rPr lang="en-US" altLang="zh-TW" dirty="0"/>
              <a:t>Output value HIGH or </a:t>
            </a:r>
            <a:r>
              <a:rPr lang="en-US" altLang="zh-TW" dirty="0" smtClean="0"/>
              <a:t>LOW. </a:t>
            </a:r>
            <a:r>
              <a:rPr lang="en-US" altLang="zh-TW" sz="1600" dirty="0" smtClean="0"/>
              <a:t>E.g</a:t>
            </a:r>
            <a:r>
              <a:rPr lang="en-US" altLang="zh-TW" sz="1600" dirty="0"/>
              <a:t>. </a:t>
            </a:r>
            <a:r>
              <a:rPr lang="en-US" altLang="zh-TW" sz="1600" dirty="0" err="1"/>
              <a:t>digitalWrite</a:t>
            </a:r>
            <a:r>
              <a:rPr lang="en-US" altLang="zh-TW" sz="1600" dirty="0"/>
              <a:t> (3, </a:t>
            </a:r>
            <a:r>
              <a:rPr lang="en-US" altLang="zh-TW" sz="1600" dirty="0" smtClean="0"/>
              <a:t>HIGH)</a:t>
            </a:r>
            <a:endParaRPr lang="zh-TW" altLang="en-US" sz="1600" dirty="0"/>
          </a:p>
          <a:p>
            <a:endParaRPr lang="en-US" altLang="zh-TW" dirty="0"/>
          </a:p>
          <a:p>
            <a:pPr marL="457200" lvl="1" indent="0">
              <a:buClrTx/>
              <a:buNone/>
            </a:pPr>
            <a:endParaRPr lang="zh-TW" altLang="en-US" dirty="0"/>
          </a:p>
        </p:txBody>
      </p:sp>
    </p:spTree>
    <p:extLst>
      <p:ext uri="{BB962C8B-B14F-4D97-AF65-F5344CB8AC3E}">
        <p14:creationId xmlns:p14="http://schemas.microsoft.com/office/powerpoint/2010/main" val="2500162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Built-in Example code</a:t>
            </a:r>
            <a:endParaRPr lang="zh-TW" altLang="en-US" dirty="0"/>
          </a:p>
        </p:txBody>
      </p:sp>
      <p:sp>
        <p:nvSpPr>
          <p:cNvPr id="3" name="內容版面配置區 2"/>
          <p:cNvSpPr>
            <a:spLocks noGrp="1"/>
          </p:cNvSpPr>
          <p:nvPr>
            <p:ph idx="1"/>
          </p:nvPr>
        </p:nvSpPr>
        <p:spPr/>
        <p:txBody>
          <a:bodyPr/>
          <a:lstStyle/>
          <a:p>
            <a:r>
              <a:rPr lang="en-US" altLang="zh-TW" dirty="0" smtClean="0"/>
              <a:t>There are many useful example codes built into the Arduino IDE.</a:t>
            </a:r>
          </a:p>
          <a:p>
            <a:r>
              <a:rPr lang="en-US" altLang="zh-TW" dirty="0" smtClean="0"/>
              <a:t>We strongly recommend that you can take a look first.</a:t>
            </a:r>
          </a:p>
          <a:p>
            <a:pPr lvl="1">
              <a:buFont typeface="Wingdings" panose="05000000000000000000" pitchFamily="2" charset="2"/>
              <a:buChar char="Ø"/>
            </a:pPr>
            <a:r>
              <a:rPr lang="en-US" altLang="zh-TW" dirty="0"/>
              <a:t>Basics -&gt; Blink : </a:t>
            </a:r>
            <a:r>
              <a:rPr lang="en-US" altLang="zh-TW" dirty="0" smtClean="0"/>
              <a:t>Initialize </a:t>
            </a:r>
            <a:r>
              <a:rPr lang="en-US" altLang="zh-TW" dirty="0"/>
              <a:t>GPIO pins and blink LED</a:t>
            </a:r>
          </a:p>
          <a:p>
            <a:pPr lvl="1">
              <a:buFont typeface="Wingdings" panose="05000000000000000000" pitchFamily="2" charset="2"/>
              <a:buChar char="Ø"/>
            </a:pPr>
            <a:r>
              <a:rPr lang="en-US" altLang="zh-TW" dirty="0"/>
              <a:t>Digital -&gt; Button : </a:t>
            </a:r>
            <a:r>
              <a:rPr lang="en-US" altLang="zh-TW" dirty="0" smtClean="0"/>
              <a:t>Read </a:t>
            </a:r>
            <a:r>
              <a:rPr lang="en-US" altLang="zh-TW" dirty="0"/>
              <a:t>digital signal with “polling”</a:t>
            </a:r>
          </a:p>
          <a:p>
            <a:pPr lvl="1">
              <a:buFont typeface="Wingdings" panose="05000000000000000000" pitchFamily="2" charset="2"/>
              <a:buChar char="Ø"/>
            </a:pPr>
            <a:r>
              <a:rPr lang="en-US" altLang="zh-TW" dirty="0"/>
              <a:t>Analog -&gt; Analog input : Read analog signal</a:t>
            </a:r>
            <a:endParaRPr lang="en-US" altLang="zh-TW" dirty="0" smtClean="0"/>
          </a:p>
          <a:p>
            <a:r>
              <a:rPr lang="en-US" altLang="zh-TW" dirty="0"/>
              <a:t>With the above example, we can learn :</a:t>
            </a:r>
            <a:endParaRPr lang="en-US" altLang="zh-TW" dirty="0" smtClean="0"/>
          </a:p>
          <a:p>
            <a:pPr lvl="1">
              <a:buFont typeface="Wingdings" panose="05000000000000000000" pitchFamily="2" charset="2"/>
              <a:buChar char="Ø"/>
            </a:pPr>
            <a:r>
              <a:rPr lang="en-US" altLang="zh-TW" dirty="0" smtClean="0"/>
              <a:t>How to light up the led</a:t>
            </a:r>
          </a:p>
          <a:p>
            <a:pPr lvl="1">
              <a:buFont typeface="Wingdings" panose="05000000000000000000" pitchFamily="2" charset="2"/>
              <a:buChar char="Ø"/>
            </a:pPr>
            <a:r>
              <a:rPr lang="en-US" altLang="zh-TW" dirty="0" smtClean="0"/>
              <a:t>How to read button state with polling</a:t>
            </a:r>
          </a:p>
          <a:p>
            <a:pPr lvl="1">
              <a:buFont typeface="Wingdings" panose="05000000000000000000" pitchFamily="2" charset="2"/>
              <a:buChar char="Ø"/>
            </a:pPr>
            <a:r>
              <a:rPr lang="en-US" altLang="zh-TW" dirty="0" smtClean="0"/>
              <a:t>How to read voltage from VR</a:t>
            </a:r>
          </a:p>
          <a:p>
            <a:r>
              <a:rPr lang="en-US" altLang="zh-TW" dirty="0" smtClean="0"/>
              <a:t>But, polling is not really a good idea</a:t>
            </a:r>
          </a:p>
          <a:p>
            <a:pPr lvl="1"/>
            <a:r>
              <a:rPr lang="en-US" altLang="zh-TW" dirty="0" smtClean="0"/>
              <a:t>Let’s try an advanced approach -- interrupt</a:t>
            </a:r>
            <a:endParaRPr lang="en-US" altLang="zh-TW" dirty="0"/>
          </a:p>
        </p:txBody>
      </p:sp>
      <p:pic>
        <p:nvPicPr>
          <p:cNvPr id="4" name="圖片 3"/>
          <p:cNvPicPr>
            <a:picLocks noChangeAspect="1"/>
          </p:cNvPicPr>
          <p:nvPr/>
        </p:nvPicPr>
        <p:blipFill>
          <a:blip r:embed="rId3"/>
          <a:stretch>
            <a:fillRect/>
          </a:stretch>
        </p:blipFill>
        <p:spPr>
          <a:xfrm>
            <a:off x="7465763" y="1053193"/>
            <a:ext cx="4469266" cy="4988169"/>
          </a:xfrm>
          <a:prstGeom prst="rect">
            <a:avLst/>
          </a:prstGeom>
        </p:spPr>
      </p:pic>
    </p:spTree>
    <p:extLst>
      <p:ext uri="{BB962C8B-B14F-4D97-AF65-F5344CB8AC3E}">
        <p14:creationId xmlns:p14="http://schemas.microsoft.com/office/powerpoint/2010/main" val="33587349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Arduino Interrupts Pins</a:t>
            </a:r>
            <a:endParaRPr lang="zh-TW" altLang="en-US" dirty="0"/>
          </a:p>
        </p:txBody>
      </p:sp>
      <p:pic>
        <p:nvPicPr>
          <p:cNvPr id="4" name="內容版面配置區 3"/>
          <p:cNvPicPr>
            <a:picLocks noGrp="1" noChangeAspect="1"/>
          </p:cNvPicPr>
          <p:nvPr>
            <p:ph idx="1"/>
          </p:nvPr>
        </p:nvPicPr>
        <p:blipFill>
          <a:blip r:embed="rId3"/>
          <a:stretch>
            <a:fillRect/>
          </a:stretch>
        </p:blipFill>
        <p:spPr>
          <a:xfrm>
            <a:off x="1670255" y="1553625"/>
            <a:ext cx="8440328" cy="2629267"/>
          </a:xfrm>
          <a:prstGeom prst="rect">
            <a:avLst/>
          </a:prstGeom>
        </p:spPr>
      </p:pic>
      <p:sp>
        <p:nvSpPr>
          <p:cNvPr id="5" name="矩形 4"/>
          <p:cNvSpPr/>
          <p:nvPr/>
        </p:nvSpPr>
        <p:spPr>
          <a:xfrm>
            <a:off x="1173931" y="4466041"/>
            <a:ext cx="10361577" cy="646331"/>
          </a:xfrm>
          <a:prstGeom prst="rect">
            <a:avLst/>
          </a:prstGeom>
        </p:spPr>
        <p:txBody>
          <a:bodyPr wrap="square">
            <a:spAutoFit/>
          </a:bodyPr>
          <a:lstStyle/>
          <a:p>
            <a:r>
              <a:rPr lang="en-US" altLang="zh-TW" dirty="0" smtClean="0">
                <a:solidFill>
                  <a:srgbClr val="0000FF"/>
                </a:solidFill>
                <a:latin typeface="palatino linotype" panose="02040502050505030304" pitchFamily="18" charset="0"/>
              </a:rPr>
              <a:t>In </a:t>
            </a:r>
            <a:r>
              <a:rPr lang="en-US" altLang="zh-TW" dirty="0">
                <a:solidFill>
                  <a:srgbClr val="0000FF"/>
                </a:solidFill>
                <a:latin typeface="palatino linotype" panose="02040502050505030304" pitchFamily="18" charset="0"/>
              </a:rPr>
              <a:t>this </a:t>
            </a:r>
            <a:r>
              <a:rPr lang="en-US" altLang="zh-TW" dirty="0" smtClean="0">
                <a:solidFill>
                  <a:srgbClr val="0000FF"/>
                </a:solidFill>
                <a:latin typeface="palatino linotype" panose="02040502050505030304" pitchFamily="18" charset="0"/>
              </a:rPr>
              <a:t>Lab </a:t>
            </a:r>
            <a:r>
              <a:rPr lang="en-US" altLang="zh-TW" dirty="0">
                <a:solidFill>
                  <a:srgbClr val="0000FF"/>
                </a:solidFill>
                <a:latin typeface="palatino linotype" panose="02040502050505030304" pitchFamily="18" charset="0"/>
              </a:rPr>
              <a:t>we’ll be using an Arduino Nano board, so we only have two choices! </a:t>
            </a:r>
          </a:p>
          <a:p>
            <a:r>
              <a:rPr lang="en-US" altLang="zh-TW" dirty="0">
                <a:solidFill>
                  <a:srgbClr val="0000FF"/>
                </a:solidFill>
                <a:latin typeface="palatino linotype" panose="02040502050505030304" pitchFamily="18" charset="0"/>
              </a:rPr>
              <a:t>We can either use pin 2 or pin </a:t>
            </a:r>
            <a:r>
              <a:rPr lang="en-US" altLang="zh-TW" dirty="0" smtClean="0">
                <a:solidFill>
                  <a:srgbClr val="0000FF"/>
                </a:solidFill>
                <a:latin typeface="palatino linotype" panose="02040502050505030304" pitchFamily="18" charset="0"/>
              </a:rPr>
              <a:t>3 for button activity detection.</a:t>
            </a:r>
            <a:endParaRPr lang="zh-TW" altLang="en-US" dirty="0">
              <a:solidFill>
                <a:srgbClr val="0000FF"/>
              </a:solidFill>
              <a:latin typeface="palatino linotype" panose="02040502050505030304" pitchFamily="18" charset="0"/>
            </a:endParaRPr>
          </a:p>
        </p:txBody>
      </p:sp>
      <p:sp>
        <p:nvSpPr>
          <p:cNvPr id="6" name="矩形 5"/>
          <p:cNvSpPr/>
          <p:nvPr/>
        </p:nvSpPr>
        <p:spPr>
          <a:xfrm>
            <a:off x="4695837" y="6358726"/>
            <a:ext cx="4221027" cy="307777"/>
          </a:xfrm>
          <a:prstGeom prst="rect">
            <a:avLst/>
          </a:prstGeom>
        </p:spPr>
        <p:txBody>
          <a:bodyPr wrap="square">
            <a:spAutoFit/>
          </a:bodyPr>
          <a:lstStyle/>
          <a:p>
            <a:r>
              <a:rPr lang="en-US" altLang="zh-TW" sz="1400" dirty="0">
                <a:hlinkClick r:id="rId4"/>
              </a:rPr>
              <a:t>https://roboticsbackend.com/arduino-interrupts</a:t>
            </a:r>
            <a:r>
              <a:rPr lang="en-US" altLang="zh-TW" sz="1400" dirty="0" smtClean="0">
                <a:hlinkClick r:id="rId4"/>
              </a:rPr>
              <a:t>/</a:t>
            </a:r>
            <a:endParaRPr lang="zh-TW" altLang="en-US" sz="1400" dirty="0"/>
          </a:p>
        </p:txBody>
      </p:sp>
    </p:spTree>
    <p:extLst>
      <p:ext uri="{BB962C8B-B14F-4D97-AF65-F5344CB8AC3E}">
        <p14:creationId xmlns:p14="http://schemas.microsoft.com/office/powerpoint/2010/main" val="3066013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Types of Interrupts</a:t>
            </a:r>
            <a:endParaRPr lang="zh-TW" altLang="en-US" dirty="0"/>
          </a:p>
        </p:txBody>
      </p:sp>
      <p:sp>
        <p:nvSpPr>
          <p:cNvPr id="3" name="內容版面配置區 2"/>
          <p:cNvSpPr>
            <a:spLocks noGrp="1"/>
          </p:cNvSpPr>
          <p:nvPr>
            <p:ph idx="1"/>
          </p:nvPr>
        </p:nvSpPr>
        <p:spPr>
          <a:xfrm>
            <a:off x="677333" y="1053193"/>
            <a:ext cx="10707359" cy="4988169"/>
          </a:xfrm>
        </p:spPr>
        <p:txBody>
          <a:bodyPr/>
          <a:lstStyle/>
          <a:p>
            <a:r>
              <a:rPr lang="en-US" altLang="zh-TW" dirty="0"/>
              <a:t>Arduino interrupts are triggered when there is a change in the digital signal you want to monitor. </a:t>
            </a:r>
            <a:endParaRPr lang="en-US" altLang="zh-TW" dirty="0" smtClean="0"/>
          </a:p>
          <a:p>
            <a:r>
              <a:rPr lang="en-US" altLang="zh-TW" dirty="0" smtClean="0"/>
              <a:t>But </a:t>
            </a:r>
            <a:r>
              <a:rPr lang="en-US" altLang="zh-TW" dirty="0"/>
              <a:t>you can choose exactly what you want to monitor. For that you’ll have to modify the 3rd parameter of the </a:t>
            </a:r>
            <a:r>
              <a:rPr lang="en-US" altLang="zh-TW" dirty="0" err="1"/>
              <a:t>attachInterrupt</a:t>
            </a:r>
            <a:r>
              <a:rPr lang="en-US" altLang="zh-TW" dirty="0"/>
              <a:t>() function</a:t>
            </a:r>
            <a:r>
              <a:rPr lang="en-US" altLang="zh-TW" dirty="0" smtClean="0"/>
              <a:t>:</a:t>
            </a:r>
          </a:p>
          <a:p>
            <a:pPr lvl="1"/>
            <a:r>
              <a:rPr lang="en-US" altLang="zh-TW" b="1" dirty="0"/>
              <a:t>RISING</a:t>
            </a:r>
            <a:r>
              <a:rPr lang="en-US" altLang="zh-TW" dirty="0"/>
              <a:t>: Interrupt will be triggered when the signal goes from LOW to HIGH</a:t>
            </a:r>
          </a:p>
          <a:p>
            <a:pPr lvl="1"/>
            <a:r>
              <a:rPr lang="en-US" altLang="zh-TW" b="1" dirty="0"/>
              <a:t>FALLING</a:t>
            </a:r>
            <a:r>
              <a:rPr lang="en-US" altLang="zh-TW" dirty="0"/>
              <a:t>: Interrupt will be triggered when the signal goes from HIGH to LOW</a:t>
            </a:r>
          </a:p>
          <a:p>
            <a:pPr lvl="1"/>
            <a:r>
              <a:rPr lang="en-US" altLang="zh-TW" b="1" dirty="0"/>
              <a:t>CHANGE</a:t>
            </a:r>
            <a:r>
              <a:rPr lang="en-US" altLang="zh-TW" dirty="0"/>
              <a:t>: Interrupt will be triggered when the signal changes (LOW to HIGH or HIGH to LOW)</a:t>
            </a:r>
          </a:p>
          <a:p>
            <a:pPr lvl="1"/>
            <a:r>
              <a:rPr lang="en-US" altLang="zh-TW" b="1" dirty="0"/>
              <a:t>LOW</a:t>
            </a:r>
            <a:r>
              <a:rPr lang="en-US" altLang="zh-TW" dirty="0"/>
              <a:t>: Interrupt will be triggered whenever the signal is </a:t>
            </a:r>
            <a:r>
              <a:rPr lang="en-US" altLang="zh-TW" dirty="0" smtClean="0"/>
              <a:t>LOW</a:t>
            </a:r>
            <a:endParaRPr lang="en-US" altLang="zh-TW" dirty="0"/>
          </a:p>
        </p:txBody>
      </p:sp>
      <p:pic>
        <p:nvPicPr>
          <p:cNvPr id="1026" name="Picture 2" descr="Arduino Interrupt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422" y="3726136"/>
            <a:ext cx="6322110" cy="231522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229991" y="6332537"/>
            <a:ext cx="5389617" cy="369332"/>
          </a:xfrm>
          <a:prstGeom prst="rect">
            <a:avLst/>
          </a:prstGeom>
        </p:spPr>
        <p:txBody>
          <a:bodyPr wrap="none">
            <a:spAutoFit/>
          </a:bodyPr>
          <a:lstStyle/>
          <a:p>
            <a:r>
              <a:rPr lang="zh-TW" altLang="en-US" dirty="0"/>
              <a:t>https://roboticsbackend.com/arduino-interrupts/</a:t>
            </a:r>
          </a:p>
        </p:txBody>
      </p:sp>
    </p:spTree>
    <p:extLst>
      <p:ext uri="{BB962C8B-B14F-4D97-AF65-F5344CB8AC3E}">
        <p14:creationId xmlns:p14="http://schemas.microsoft.com/office/powerpoint/2010/main" val="1811920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Placement of </a:t>
            </a:r>
            <a:r>
              <a:rPr lang="en-US" altLang="zh-TW" dirty="0"/>
              <a:t>the button switch on the breadboard</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4260056"/>
            <a:ext cx="4077546" cy="2038773"/>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1710164"/>
            <a:ext cx="4077546" cy="2038773"/>
          </a:xfrm>
          <a:prstGeom prst="rect">
            <a:avLst/>
          </a:prstGeom>
        </p:spPr>
      </p:pic>
      <p:sp>
        <p:nvSpPr>
          <p:cNvPr id="7" name="文字方塊 6"/>
          <p:cNvSpPr txBox="1"/>
          <p:nvPr/>
        </p:nvSpPr>
        <p:spPr>
          <a:xfrm>
            <a:off x="2751890" y="2945331"/>
            <a:ext cx="320922" cy="369332"/>
          </a:xfrm>
          <a:prstGeom prst="rect">
            <a:avLst/>
          </a:prstGeom>
          <a:noFill/>
        </p:spPr>
        <p:txBody>
          <a:bodyPr wrap="none" rtlCol="0">
            <a:spAutoFit/>
          </a:bodyPr>
          <a:lstStyle/>
          <a:p>
            <a:r>
              <a:rPr lang="en-US" altLang="zh-TW" dirty="0" smtClean="0">
                <a:solidFill>
                  <a:srgbClr val="FF0000"/>
                </a:solidFill>
              </a:rPr>
              <a:t>A</a:t>
            </a:r>
            <a:endParaRPr lang="zh-TW" altLang="en-US" dirty="0">
              <a:solidFill>
                <a:srgbClr val="FF0000"/>
              </a:solidFill>
            </a:endParaRPr>
          </a:p>
        </p:txBody>
      </p:sp>
      <p:sp>
        <p:nvSpPr>
          <p:cNvPr id="8" name="文字方塊 7"/>
          <p:cNvSpPr txBox="1"/>
          <p:nvPr/>
        </p:nvSpPr>
        <p:spPr>
          <a:xfrm>
            <a:off x="3072812" y="2945331"/>
            <a:ext cx="320922" cy="369332"/>
          </a:xfrm>
          <a:prstGeom prst="rect">
            <a:avLst/>
          </a:prstGeom>
          <a:noFill/>
        </p:spPr>
        <p:txBody>
          <a:bodyPr wrap="none" rtlCol="0">
            <a:spAutoFit/>
          </a:bodyPr>
          <a:lstStyle/>
          <a:p>
            <a:r>
              <a:rPr lang="en-US" altLang="zh-TW" dirty="0" smtClean="0">
                <a:solidFill>
                  <a:srgbClr val="FF0000"/>
                </a:solidFill>
              </a:rPr>
              <a:t>B</a:t>
            </a:r>
            <a:endParaRPr lang="zh-TW" altLang="en-US" dirty="0">
              <a:solidFill>
                <a:srgbClr val="FF0000"/>
              </a:solidFill>
            </a:endParaRPr>
          </a:p>
        </p:txBody>
      </p:sp>
      <p:sp>
        <p:nvSpPr>
          <p:cNvPr id="9" name="文字方塊 8"/>
          <p:cNvSpPr txBox="1"/>
          <p:nvPr/>
        </p:nvSpPr>
        <p:spPr>
          <a:xfrm>
            <a:off x="3072812" y="2142695"/>
            <a:ext cx="320922" cy="369332"/>
          </a:xfrm>
          <a:prstGeom prst="rect">
            <a:avLst/>
          </a:prstGeom>
          <a:noFill/>
        </p:spPr>
        <p:txBody>
          <a:bodyPr wrap="none" rtlCol="0">
            <a:spAutoFit/>
          </a:bodyPr>
          <a:lstStyle/>
          <a:p>
            <a:r>
              <a:rPr lang="en-US" altLang="zh-TW" dirty="0" smtClean="0">
                <a:solidFill>
                  <a:srgbClr val="FF0000"/>
                </a:solidFill>
              </a:rPr>
              <a:t>C</a:t>
            </a:r>
            <a:endParaRPr lang="zh-TW" altLang="en-US" dirty="0">
              <a:solidFill>
                <a:srgbClr val="FF0000"/>
              </a:solidFill>
            </a:endParaRPr>
          </a:p>
        </p:txBody>
      </p:sp>
      <p:sp>
        <p:nvSpPr>
          <p:cNvPr id="10" name="文字方塊 9"/>
          <p:cNvSpPr txBox="1"/>
          <p:nvPr/>
        </p:nvSpPr>
        <p:spPr>
          <a:xfrm>
            <a:off x="2751890" y="2147909"/>
            <a:ext cx="325730" cy="369332"/>
          </a:xfrm>
          <a:prstGeom prst="rect">
            <a:avLst/>
          </a:prstGeom>
          <a:noFill/>
        </p:spPr>
        <p:txBody>
          <a:bodyPr wrap="none" rtlCol="0">
            <a:spAutoFit/>
          </a:bodyPr>
          <a:lstStyle/>
          <a:p>
            <a:r>
              <a:rPr lang="en-US" altLang="zh-TW" dirty="0" smtClean="0">
                <a:solidFill>
                  <a:srgbClr val="FF0000"/>
                </a:solidFill>
              </a:rPr>
              <a:t>D</a:t>
            </a:r>
            <a:endParaRPr lang="zh-TW" altLang="en-US" dirty="0">
              <a:solidFill>
                <a:srgbClr val="FF0000"/>
              </a:solidFill>
            </a:endParaRPr>
          </a:p>
        </p:txBody>
      </p:sp>
      <p:sp>
        <p:nvSpPr>
          <p:cNvPr id="11" name="文字方塊 10"/>
          <p:cNvSpPr txBox="1"/>
          <p:nvPr/>
        </p:nvSpPr>
        <p:spPr>
          <a:xfrm>
            <a:off x="2633566" y="5648424"/>
            <a:ext cx="320922" cy="369332"/>
          </a:xfrm>
          <a:prstGeom prst="rect">
            <a:avLst/>
          </a:prstGeom>
          <a:noFill/>
        </p:spPr>
        <p:txBody>
          <a:bodyPr wrap="none" rtlCol="0">
            <a:spAutoFit/>
          </a:bodyPr>
          <a:lstStyle/>
          <a:p>
            <a:r>
              <a:rPr lang="en-US" altLang="zh-TW" dirty="0" smtClean="0">
                <a:solidFill>
                  <a:srgbClr val="FF0000"/>
                </a:solidFill>
              </a:rPr>
              <a:t>A</a:t>
            </a:r>
            <a:endParaRPr lang="zh-TW" altLang="en-US" dirty="0">
              <a:solidFill>
                <a:srgbClr val="FF0000"/>
              </a:solidFill>
            </a:endParaRPr>
          </a:p>
        </p:txBody>
      </p:sp>
      <p:sp>
        <p:nvSpPr>
          <p:cNvPr id="12" name="文字方塊 11"/>
          <p:cNvSpPr txBox="1"/>
          <p:nvPr/>
        </p:nvSpPr>
        <p:spPr>
          <a:xfrm>
            <a:off x="2954488" y="5648424"/>
            <a:ext cx="320922" cy="369332"/>
          </a:xfrm>
          <a:prstGeom prst="rect">
            <a:avLst/>
          </a:prstGeom>
          <a:noFill/>
        </p:spPr>
        <p:txBody>
          <a:bodyPr wrap="none" rtlCol="0">
            <a:spAutoFit/>
          </a:bodyPr>
          <a:lstStyle/>
          <a:p>
            <a:r>
              <a:rPr lang="en-US" altLang="zh-TW" dirty="0" smtClean="0">
                <a:solidFill>
                  <a:srgbClr val="FF0000"/>
                </a:solidFill>
              </a:rPr>
              <a:t>B</a:t>
            </a:r>
            <a:endParaRPr lang="zh-TW" altLang="en-US" dirty="0">
              <a:solidFill>
                <a:srgbClr val="FF0000"/>
              </a:solidFill>
            </a:endParaRPr>
          </a:p>
        </p:txBody>
      </p:sp>
      <p:sp>
        <p:nvSpPr>
          <p:cNvPr id="13" name="文字方塊 12"/>
          <p:cNvSpPr txBox="1"/>
          <p:nvPr/>
        </p:nvSpPr>
        <p:spPr>
          <a:xfrm>
            <a:off x="2954488" y="4845788"/>
            <a:ext cx="320922" cy="369332"/>
          </a:xfrm>
          <a:prstGeom prst="rect">
            <a:avLst/>
          </a:prstGeom>
          <a:noFill/>
        </p:spPr>
        <p:txBody>
          <a:bodyPr wrap="none" rtlCol="0">
            <a:spAutoFit/>
          </a:bodyPr>
          <a:lstStyle/>
          <a:p>
            <a:r>
              <a:rPr lang="en-US" altLang="zh-TW" dirty="0" smtClean="0">
                <a:solidFill>
                  <a:srgbClr val="FF0000"/>
                </a:solidFill>
              </a:rPr>
              <a:t>C</a:t>
            </a:r>
            <a:endParaRPr lang="zh-TW" altLang="en-US" dirty="0">
              <a:solidFill>
                <a:srgbClr val="FF0000"/>
              </a:solidFill>
            </a:endParaRPr>
          </a:p>
        </p:txBody>
      </p:sp>
      <p:sp>
        <p:nvSpPr>
          <p:cNvPr id="14" name="文字方塊 13"/>
          <p:cNvSpPr txBox="1"/>
          <p:nvPr/>
        </p:nvSpPr>
        <p:spPr>
          <a:xfrm>
            <a:off x="2633566" y="4851002"/>
            <a:ext cx="325730" cy="369332"/>
          </a:xfrm>
          <a:prstGeom prst="rect">
            <a:avLst/>
          </a:prstGeom>
          <a:noFill/>
        </p:spPr>
        <p:txBody>
          <a:bodyPr wrap="none" rtlCol="0">
            <a:spAutoFit/>
          </a:bodyPr>
          <a:lstStyle/>
          <a:p>
            <a:r>
              <a:rPr lang="en-US" altLang="zh-TW" dirty="0" smtClean="0">
                <a:solidFill>
                  <a:srgbClr val="FF0000"/>
                </a:solidFill>
              </a:rPr>
              <a:t>D</a:t>
            </a:r>
            <a:endParaRPr lang="zh-TW" altLang="en-US" dirty="0">
              <a:solidFill>
                <a:srgbClr val="FF0000"/>
              </a:solidFill>
            </a:endParaRPr>
          </a:p>
        </p:txBody>
      </p:sp>
      <p:sp>
        <p:nvSpPr>
          <p:cNvPr id="15" name="文字方塊 14"/>
          <p:cNvSpPr txBox="1"/>
          <p:nvPr/>
        </p:nvSpPr>
        <p:spPr>
          <a:xfrm>
            <a:off x="598957" y="1269939"/>
            <a:ext cx="8753422" cy="369332"/>
          </a:xfrm>
          <a:prstGeom prst="rect">
            <a:avLst/>
          </a:prstGeom>
          <a:noFill/>
        </p:spPr>
        <p:txBody>
          <a:bodyPr wrap="none" rtlCol="0">
            <a:spAutoFit/>
          </a:bodyPr>
          <a:lstStyle/>
          <a:p>
            <a:r>
              <a:rPr lang="en-US" altLang="zh-TW" dirty="0" smtClean="0"/>
              <a:t>Normally, we can place the button switch across the center line of the breadboard</a:t>
            </a:r>
            <a:endParaRPr lang="zh-TW" altLang="en-US" dirty="0"/>
          </a:p>
        </p:txBody>
      </p:sp>
      <p:sp>
        <p:nvSpPr>
          <p:cNvPr id="16" name="文字方塊 15"/>
          <p:cNvSpPr txBox="1"/>
          <p:nvPr/>
        </p:nvSpPr>
        <p:spPr>
          <a:xfrm>
            <a:off x="598957" y="3826752"/>
            <a:ext cx="10628231" cy="369332"/>
          </a:xfrm>
          <a:prstGeom prst="rect">
            <a:avLst/>
          </a:prstGeom>
          <a:noFill/>
        </p:spPr>
        <p:txBody>
          <a:bodyPr wrap="none" rtlCol="0">
            <a:spAutoFit/>
          </a:bodyPr>
          <a:lstStyle/>
          <a:p>
            <a:r>
              <a:rPr lang="en-US" altLang="zh-TW" dirty="0"/>
              <a:t>I</a:t>
            </a:r>
            <a:r>
              <a:rPr lang="en-US" altLang="zh-TW" dirty="0" smtClean="0"/>
              <a:t>f you don’t have much place on the breadboard, you are allowed to bend pin B and leave it outside</a:t>
            </a:r>
            <a:endParaRPr lang="zh-TW" altLang="en-US" dirty="0"/>
          </a:p>
        </p:txBody>
      </p:sp>
      <p:pic>
        <p:nvPicPr>
          <p:cNvPr id="17" name="圖片 16"/>
          <p:cNvPicPr>
            <a:picLocks noChangeAspect="1"/>
          </p:cNvPicPr>
          <p:nvPr/>
        </p:nvPicPr>
        <p:blipFill rotWithShape="1">
          <a:blip r:embed="rId5">
            <a:extLst>
              <a:ext uri="{28A0092B-C50C-407E-A947-70E740481C1C}">
                <a14:useLocalDpi xmlns:a14="http://schemas.microsoft.com/office/drawing/2010/main" val="0"/>
              </a:ext>
            </a:extLst>
          </a:blip>
          <a:srcRect l="32685" t="23117" r="34630" b="20672"/>
          <a:stretch/>
        </p:blipFill>
        <p:spPr>
          <a:xfrm>
            <a:off x="3743575" y="4376117"/>
            <a:ext cx="1909097" cy="1641639"/>
          </a:xfrm>
          <a:prstGeom prst="ellipse">
            <a:avLst/>
          </a:prstGeom>
          <a:ln>
            <a:noFill/>
          </a:ln>
          <a:effectLst>
            <a:softEdge rad="112500"/>
          </a:effectLst>
        </p:spPr>
      </p:pic>
      <p:sp>
        <p:nvSpPr>
          <p:cNvPr id="18" name="文字方塊 17"/>
          <p:cNvSpPr txBox="1"/>
          <p:nvPr/>
        </p:nvSpPr>
        <p:spPr>
          <a:xfrm>
            <a:off x="4859480" y="1717086"/>
            <a:ext cx="7263592" cy="2031325"/>
          </a:xfrm>
          <a:prstGeom prst="rect">
            <a:avLst/>
          </a:prstGeom>
          <a:noFill/>
        </p:spPr>
        <p:txBody>
          <a:bodyPr wrap="none" rtlCol="0">
            <a:spAutoFit/>
          </a:bodyPr>
          <a:lstStyle/>
          <a:p>
            <a:r>
              <a:rPr lang="en-US" altLang="zh-TW" dirty="0" smtClean="0"/>
              <a:t>Pin A connected to </a:t>
            </a:r>
            <a:r>
              <a:rPr lang="en-US" altLang="zh-TW" dirty="0" err="1" smtClean="0"/>
              <a:t>Vcc</a:t>
            </a:r>
            <a:r>
              <a:rPr lang="en-US" altLang="zh-TW" dirty="0" smtClean="0"/>
              <a:t> and make level of pin A,D </a:t>
            </a:r>
            <a:r>
              <a:rPr lang="en-US" altLang="zh-TW" dirty="0" smtClean="0">
                <a:solidFill>
                  <a:srgbClr val="0000FF"/>
                </a:solidFill>
              </a:rPr>
              <a:t>HIGH </a:t>
            </a:r>
            <a:r>
              <a:rPr lang="en-US" altLang="zh-TW" dirty="0" smtClean="0"/>
              <a:t>(+5V)</a:t>
            </a:r>
          </a:p>
          <a:p>
            <a:r>
              <a:rPr lang="en-US" altLang="zh-TW" dirty="0" smtClean="0"/>
              <a:t>Pin B connected to GND </a:t>
            </a:r>
            <a:r>
              <a:rPr lang="en-US" altLang="zh-TW" b="1" dirty="0" smtClean="0">
                <a:solidFill>
                  <a:srgbClr val="FF0000"/>
                </a:solidFill>
              </a:rPr>
              <a:t>through an 1K resistor</a:t>
            </a:r>
          </a:p>
          <a:p>
            <a:r>
              <a:rPr lang="en-US" altLang="zh-TW" dirty="0"/>
              <a:t>	</a:t>
            </a:r>
            <a:r>
              <a:rPr lang="en-US" altLang="zh-TW" dirty="0" smtClean="0"/>
              <a:t>and make level of pin B,C </a:t>
            </a:r>
            <a:r>
              <a:rPr lang="en-US" altLang="zh-TW" dirty="0" smtClean="0">
                <a:solidFill>
                  <a:srgbClr val="0000FF"/>
                </a:solidFill>
              </a:rPr>
              <a:t>LOW </a:t>
            </a:r>
            <a:r>
              <a:rPr lang="en-US" altLang="zh-TW" dirty="0" smtClean="0"/>
              <a:t> </a:t>
            </a:r>
          </a:p>
          <a:p>
            <a:r>
              <a:rPr lang="en-US" altLang="zh-TW" dirty="0" smtClean="0"/>
              <a:t>Pin C connected to predefined GPIO pin,</a:t>
            </a:r>
          </a:p>
          <a:p>
            <a:r>
              <a:rPr lang="en-US" altLang="zh-TW" dirty="0"/>
              <a:t>	</a:t>
            </a:r>
            <a:r>
              <a:rPr lang="en-US" altLang="zh-TW" dirty="0" smtClean="0"/>
              <a:t>Normally, the level of pin C is </a:t>
            </a:r>
            <a:r>
              <a:rPr lang="en-US" altLang="zh-TW" dirty="0" smtClean="0">
                <a:solidFill>
                  <a:srgbClr val="0000FF"/>
                </a:solidFill>
              </a:rPr>
              <a:t>LOW</a:t>
            </a:r>
          </a:p>
          <a:p>
            <a:r>
              <a:rPr lang="en-US" altLang="zh-TW" dirty="0"/>
              <a:t>	</a:t>
            </a:r>
            <a:r>
              <a:rPr lang="en-US" altLang="zh-TW" dirty="0" smtClean="0"/>
              <a:t>When button is pressed, pin A,B and pin C,D will touch together</a:t>
            </a:r>
          </a:p>
          <a:p>
            <a:r>
              <a:rPr lang="en-US" altLang="zh-TW" dirty="0"/>
              <a:t>	</a:t>
            </a:r>
            <a:r>
              <a:rPr lang="en-US" altLang="zh-TW" dirty="0" smtClean="0"/>
              <a:t>		and the level of pin C,D will pull up to </a:t>
            </a:r>
            <a:r>
              <a:rPr lang="en-US" altLang="zh-TW" dirty="0" smtClean="0">
                <a:solidFill>
                  <a:srgbClr val="0000FF"/>
                </a:solidFill>
              </a:rPr>
              <a:t>HIGH</a:t>
            </a:r>
            <a:r>
              <a:rPr lang="en-US" altLang="zh-TW" dirty="0" smtClean="0"/>
              <a:t> </a:t>
            </a:r>
            <a:endParaRPr lang="zh-TW" altLang="en-US" dirty="0"/>
          </a:p>
        </p:txBody>
      </p:sp>
    </p:spTree>
    <p:extLst>
      <p:ext uri="{BB962C8B-B14F-4D97-AF65-F5344CB8AC3E}">
        <p14:creationId xmlns:p14="http://schemas.microsoft.com/office/powerpoint/2010/main" val="164539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638" y="1337911"/>
            <a:ext cx="4731655" cy="2665499"/>
          </a:xfrm>
          <a:prstGeom prst="rect">
            <a:avLst/>
          </a:prstGeom>
        </p:spPr>
      </p:pic>
      <p:sp>
        <p:nvSpPr>
          <p:cNvPr id="2" name="標題 1">
            <a:extLst>
              <a:ext uri="{FF2B5EF4-FFF2-40B4-BE49-F238E27FC236}">
                <a16:creationId xmlns="" xmlns:a16="http://schemas.microsoft.com/office/drawing/2014/main" id="{F539012C-A028-9842-ABBE-34570799BB31}"/>
              </a:ext>
            </a:extLst>
          </p:cNvPr>
          <p:cNvSpPr>
            <a:spLocks noGrp="1"/>
          </p:cNvSpPr>
          <p:nvPr>
            <p:ph type="title"/>
          </p:nvPr>
        </p:nvSpPr>
        <p:spPr>
          <a:xfrm>
            <a:off x="838200" y="365125"/>
            <a:ext cx="10515600" cy="748567"/>
          </a:xfrm>
        </p:spPr>
        <p:txBody>
          <a:bodyPr/>
          <a:lstStyle/>
          <a:p>
            <a:r>
              <a:rPr kumimoji="1" lang="en-US" altLang="zh-TW" dirty="0" smtClean="0"/>
              <a:t>Do it yourself</a:t>
            </a:r>
            <a:endParaRPr kumimoji="1" lang="zh-TW" altLang="en-US" dirty="0"/>
          </a:p>
        </p:txBody>
      </p:sp>
      <p:sp>
        <p:nvSpPr>
          <p:cNvPr id="3" name="內容版面配置區 2">
            <a:extLst>
              <a:ext uri="{FF2B5EF4-FFF2-40B4-BE49-F238E27FC236}">
                <a16:creationId xmlns="" xmlns:a16="http://schemas.microsoft.com/office/drawing/2014/main" id="{C38DA0D0-4D5F-174C-9EEF-383CF5C72FC0}"/>
              </a:ext>
            </a:extLst>
          </p:cNvPr>
          <p:cNvSpPr>
            <a:spLocks noGrp="1"/>
          </p:cNvSpPr>
          <p:nvPr>
            <p:ph idx="1"/>
          </p:nvPr>
        </p:nvSpPr>
        <p:spPr>
          <a:xfrm>
            <a:off x="838200" y="1113692"/>
            <a:ext cx="10515600" cy="4969486"/>
          </a:xfrm>
        </p:spPr>
        <p:txBody>
          <a:bodyPr>
            <a:normAutofit lnSpcReduction="10000"/>
          </a:bodyPr>
          <a:lstStyle/>
          <a:p>
            <a:pPr marL="457200" lvl="1" indent="0">
              <a:buNone/>
            </a:pPr>
            <a:endParaRPr lang="en" altLang="zh-TW" dirty="0"/>
          </a:p>
          <a:p>
            <a:r>
              <a:rPr kumimoji="1" lang="en-US" altLang="zh-TW" dirty="0"/>
              <a:t> Requirement</a:t>
            </a:r>
          </a:p>
          <a:p>
            <a:pPr lvl="1"/>
            <a:r>
              <a:rPr kumimoji="1" lang="en-US" altLang="zh-TW" sz="1800" dirty="0"/>
              <a:t>Finish the </a:t>
            </a:r>
            <a:r>
              <a:rPr kumimoji="1" lang="en-US" altLang="zh-TW" sz="1800" dirty="0" smtClean="0"/>
              <a:t>IDE </a:t>
            </a:r>
            <a:r>
              <a:rPr kumimoji="1" lang="en-US" altLang="zh-TW" sz="1800" dirty="0"/>
              <a:t>installation and environment setup</a:t>
            </a:r>
          </a:p>
          <a:p>
            <a:pPr lvl="1"/>
            <a:r>
              <a:rPr kumimoji="1" lang="en-US" altLang="zh-TW" sz="1800" dirty="0" smtClean="0"/>
              <a:t>Digital output with GPIO:</a:t>
            </a:r>
          </a:p>
          <a:p>
            <a:pPr lvl="2"/>
            <a:r>
              <a:rPr kumimoji="1" lang="en-US" altLang="zh-TW" sz="1800" dirty="0" smtClean="0"/>
              <a:t>Blink LED </a:t>
            </a:r>
            <a:r>
              <a:rPr kumimoji="1" lang="en-US" altLang="zh-TW" sz="1800" dirty="0"/>
              <a:t>as assigned or your creative pattern.</a:t>
            </a:r>
            <a:endParaRPr kumimoji="1" lang="en-US" altLang="zh-TW" dirty="0"/>
          </a:p>
          <a:p>
            <a:pPr lvl="1"/>
            <a:r>
              <a:rPr kumimoji="1" lang="en-US" altLang="zh-TW" sz="1800" dirty="0" smtClean="0"/>
              <a:t>Digital input with GPIO:</a:t>
            </a:r>
          </a:p>
          <a:p>
            <a:pPr lvl="2"/>
            <a:r>
              <a:rPr kumimoji="1" lang="en-US" altLang="zh-TW" sz="1800" dirty="0" smtClean="0"/>
              <a:t>Push button switch to change LED blinking pattern</a:t>
            </a:r>
          </a:p>
          <a:p>
            <a:pPr lvl="1"/>
            <a:r>
              <a:rPr kumimoji="1" lang="en-US" altLang="zh-TW" sz="2000" dirty="0" smtClean="0"/>
              <a:t>Analog input with GPIO:</a:t>
            </a:r>
          </a:p>
          <a:p>
            <a:pPr lvl="2"/>
            <a:r>
              <a:rPr kumimoji="1" lang="en-US" altLang="zh-TW" sz="1800" dirty="0" smtClean="0"/>
              <a:t>Turn VR to change LED blinking speed</a:t>
            </a:r>
            <a:endParaRPr kumimoji="1" lang="en-US" altLang="zh-TW" sz="1800" dirty="0"/>
          </a:p>
          <a:p>
            <a:r>
              <a:rPr kumimoji="1" lang="en-US" altLang="zh-TW" dirty="0"/>
              <a:t>Report</a:t>
            </a:r>
          </a:p>
          <a:p>
            <a:pPr lvl="1"/>
            <a:r>
              <a:rPr kumimoji="1" lang="en-US" altLang="zh-TW" dirty="0"/>
              <a:t>Your report should </a:t>
            </a:r>
            <a:r>
              <a:rPr kumimoji="1" lang="en-US" altLang="zh-TW" dirty="0" smtClean="0"/>
              <a:t>include the code</a:t>
            </a:r>
            <a:endParaRPr kumimoji="1" lang="en-US" altLang="zh-TW" dirty="0"/>
          </a:p>
          <a:p>
            <a:pPr lvl="1"/>
            <a:r>
              <a:rPr kumimoji="1" lang="en-US" altLang="zh-TW" dirty="0"/>
              <a:t>Submit your report with the </a:t>
            </a:r>
            <a:r>
              <a:rPr kumimoji="1" lang="en-US" altLang="zh-TW" dirty="0" smtClean="0"/>
              <a:t>file name </a:t>
            </a:r>
            <a:r>
              <a:rPr kumimoji="1" lang="en-US" altLang="zh-TW" dirty="0">
                <a:solidFill>
                  <a:srgbClr val="FF0000"/>
                </a:solidFill>
              </a:rPr>
              <a:t>StudentID_Lab_1.docx </a:t>
            </a:r>
            <a:r>
              <a:rPr kumimoji="1" lang="en-US" altLang="zh-TW" dirty="0"/>
              <a:t>to </a:t>
            </a:r>
            <a:r>
              <a:rPr kumimoji="1" lang="en-US" altLang="zh-TW" dirty="0" err="1" smtClean="0"/>
              <a:t>eLearn</a:t>
            </a:r>
            <a:endParaRPr kumimoji="1" lang="en-US" altLang="zh-TW" dirty="0"/>
          </a:p>
          <a:p>
            <a:r>
              <a:rPr kumimoji="1" lang="en-US" altLang="zh-TW" dirty="0"/>
              <a:t>Due</a:t>
            </a:r>
            <a:r>
              <a:rPr kumimoji="1" lang="en-US" altLang="zh-TW" dirty="0" smtClean="0"/>
              <a:t>:</a:t>
            </a:r>
            <a:endParaRPr kumimoji="1" lang="en-US" altLang="zh-TW" dirty="0"/>
          </a:p>
        </p:txBody>
      </p:sp>
    </p:spTree>
    <p:extLst>
      <p:ext uri="{BB962C8B-B14F-4D97-AF65-F5344CB8AC3E}">
        <p14:creationId xmlns:p14="http://schemas.microsoft.com/office/powerpoint/2010/main" val="14229377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8019" y="2773378"/>
            <a:ext cx="4274912" cy="902328"/>
          </a:xfrm>
        </p:spPr>
        <p:txBody>
          <a:bodyPr>
            <a:noAutofit/>
          </a:bodyPr>
          <a:lstStyle/>
          <a:p>
            <a:r>
              <a:rPr lang="en-US" altLang="zh-TW" sz="4800" b="1" dirty="0" smtClean="0">
                <a:solidFill>
                  <a:schemeClr val="tx1"/>
                </a:solidFill>
              </a:rPr>
              <a:t>Appendix</a:t>
            </a:r>
            <a:endParaRPr lang="zh-TW" altLang="en-US" sz="4800" b="1" dirty="0">
              <a:solidFill>
                <a:schemeClr val="tx1"/>
              </a:solidFill>
            </a:endParaRPr>
          </a:p>
        </p:txBody>
      </p:sp>
    </p:spTree>
    <p:extLst>
      <p:ext uri="{BB962C8B-B14F-4D97-AF65-F5344CB8AC3E}">
        <p14:creationId xmlns:p14="http://schemas.microsoft.com/office/powerpoint/2010/main" val="26880829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Objective</a:t>
            </a:r>
            <a:endParaRPr lang="zh-TW" altLang="en-US" dirty="0"/>
          </a:p>
        </p:txBody>
      </p:sp>
      <p:sp>
        <p:nvSpPr>
          <p:cNvPr id="3" name="內容版面配置區 2"/>
          <p:cNvSpPr>
            <a:spLocks noGrp="1"/>
          </p:cNvSpPr>
          <p:nvPr>
            <p:ph idx="1"/>
          </p:nvPr>
        </p:nvSpPr>
        <p:spPr/>
        <p:txBody>
          <a:bodyPr>
            <a:normAutofit/>
          </a:bodyPr>
          <a:lstStyle/>
          <a:p>
            <a:r>
              <a:rPr lang="en-US" altLang="zh-TW" dirty="0"/>
              <a:t>Preparation Work</a:t>
            </a:r>
            <a:endParaRPr lang="en-US" altLang="zh-TW" dirty="0" smtClean="0"/>
          </a:p>
          <a:p>
            <a:pPr lvl="1"/>
            <a:r>
              <a:rPr lang="en-US" altLang="zh-TW" dirty="0"/>
              <a:t>Install USB driver of Arduino Nano</a:t>
            </a:r>
          </a:p>
          <a:p>
            <a:pPr lvl="1"/>
            <a:r>
              <a:rPr lang="en-US" altLang="zh-TW" dirty="0"/>
              <a:t>Download and install Arduino IDE (Integrated Development Environment)</a:t>
            </a:r>
          </a:p>
          <a:p>
            <a:pPr lvl="1"/>
            <a:r>
              <a:rPr lang="en-US" altLang="zh-TW" dirty="0"/>
              <a:t>Wiring up a new bread board</a:t>
            </a:r>
          </a:p>
          <a:p>
            <a:r>
              <a:rPr lang="en-US" altLang="zh-TW" dirty="0" smtClean="0"/>
              <a:t>Configure GPIO pins</a:t>
            </a:r>
          </a:p>
          <a:p>
            <a:r>
              <a:rPr lang="en-US" altLang="zh-TW" dirty="0" smtClean="0"/>
              <a:t>Control LED </a:t>
            </a:r>
          </a:p>
          <a:p>
            <a:r>
              <a:rPr lang="en-US" altLang="zh-TW" dirty="0" smtClean="0"/>
              <a:t>Detect Button Switch</a:t>
            </a:r>
          </a:p>
          <a:p>
            <a:r>
              <a:rPr lang="en-US" altLang="zh-TW" dirty="0" smtClean="0"/>
              <a:t>Read Voltage Value From Variable Resistor</a:t>
            </a:r>
            <a:endParaRPr lang="zh-TW" altLang="en-US"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631" y="2775319"/>
            <a:ext cx="5392280" cy="3037651"/>
          </a:xfrm>
          <a:prstGeom prst="rect">
            <a:avLst/>
          </a:prstGeom>
        </p:spPr>
      </p:pic>
    </p:spTree>
    <p:extLst>
      <p:ext uri="{BB962C8B-B14F-4D97-AF65-F5344CB8AC3E}">
        <p14:creationId xmlns:p14="http://schemas.microsoft.com/office/powerpoint/2010/main" val="3721388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USB driver for Arduino Nano</a:t>
            </a:r>
            <a:endParaRPr lang="zh-TW" altLang="en-US" dirty="0"/>
          </a:p>
        </p:txBody>
      </p:sp>
      <p:sp>
        <p:nvSpPr>
          <p:cNvPr id="3" name="內容版面配置區 2"/>
          <p:cNvSpPr>
            <a:spLocks noGrp="1"/>
          </p:cNvSpPr>
          <p:nvPr>
            <p:ph idx="1"/>
          </p:nvPr>
        </p:nvSpPr>
        <p:spPr/>
        <p:txBody>
          <a:bodyPr>
            <a:normAutofit/>
          </a:bodyPr>
          <a:lstStyle/>
          <a:p>
            <a:r>
              <a:rPr lang="en-US" altLang="zh-TW" dirty="0"/>
              <a:t>The Driver</a:t>
            </a:r>
          </a:p>
          <a:p>
            <a:pPr marL="0" indent="0">
              <a:buNone/>
            </a:pPr>
            <a:r>
              <a:rPr lang="en-US" altLang="zh-TW" dirty="0"/>
              <a:t>First of all, we need a Driver. A Chinese company develop a driver here </a:t>
            </a:r>
            <a:r>
              <a:rPr lang="en-US" altLang="zh-TW" dirty="0" smtClean="0"/>
              <a:t>http://www.wch.cn/downloads.php</a:t>
            </a:r>
          </a:p>
          <a:p>
            <a:pPr marL="0" indent="0">
              <a:buNone/>
            </a:pPr>
            <a:r>
              <a:rPr lang="en-US" altLang="zh-TW" dirty="0" smtClean="0"/>
              <a:t>It </a:t>
            </a:r>
            <a:r>
              <a:rPr lang="en-US" altLang="zh-TW" dirty="0"/>
              <a:t>is a little </a:t>
            </a:r>
            <a:r>
              <a:rPr lang="en-US" altLang="zh-TW" dirty="0" smtClean="0"/>
              <a:t>bit painful </a:t>
            </a:r>
            <a:r>
              <a:rPr lang="en-US" altLang="zh-TW" dirty="0"/>
              <a:t>to find it on the web site. So here is a copy: </a:t>
            </a:r>
            <a:r>
              <a:rPr lang="en-US" altLang="zh-TW" dirty="0" smtClean="0">
                <a:hlinkClick r:id="rId2"/>
              </a:rPr>
              <a:t>CH341SER_MAC</a:t>
            </a:r>
            <a:endParaRPr lang="en-US" altLang="zh-TW" dirty="0" smtClean="0"/>
          </a:p>
          <a:p>
            <a:endParaRPr lang="en-US" altLang="zh-TW" sz="1900" dirty="0" smtClean="0"/>
          </a:p>
          <a:p>
            <a:r>
              <a:rPr lang="en-US" altLang="zh-TW" sz="1900" dirty="0" smtClean="0"/>
              <a:t>Install </a:t>
            </a:r>
            <a:r>
              <a:rPr lang="en-US" altLang="zh-TW" sz="1900" dirty="0"/>
              <a:t>the Driver</a:t>
            </a:r>
          </a:p>
          <a:p>
            <a:pPr marL="0" indent="0">
              <a:buNone/>
            </a:pPr>
            <a:r>
              <a:rPr lang="en-US" altLang="zh-TW" dirty="0"/>
              <a:t>• unzip the downloaded file</a:t>
            </a:r>
          </a:p>
          <a:p>
            <a:pPr marL="0" indent="0">
              <a:buNone/>
            </a:pPr>
            <a:r>
              <a:rPr lang="en-US" altLang="zh-TW" dirty="0"/>
              <a:t>• run the installer</a:t>
            </a:r>
          </a:p>
          <a:p>
            <a:pPr lvl="1">
              <a:buClrTx/>
              <a:buFont typeface="Arial" panose="020B0604020202020204" pitchFamily="34" charset="0"/>
              <a:buChar char="•"/>
            </a:pPr>
            <a:r>
              <a:rPr lang="en-US" altLang="zh-TW" dirty="0"/>
              <a:t> if restart needed skip this step, we are going to restart later</a:t>
            </a:r>
            <a:endParaRPr lang="en-US" altLang="zh-TW" dirty="0" smtClean="0"/>
          </a:p>
        </p:txBody>
      </p:sp>
    </p:spTree>
    <p:extLst>
      <p:ext uri="{BB962C8B-B14F-4D97-AF65-F5344CB8AC3E}">
        <p14:creationId xmlns:p14="http://schemas.microsoft.com/office/powerpoint/2010/main" val="31959666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77334" y="1053193"/>
            <a:ext cx="8596668" cy="5232277"/>
          </a:xfrm>
        </p:spPr>
        <p:txBody>
          <a:bodyPr>
            <a:normAutofit/>
          </a:bodyPr>
          <a:lstStyle/>
          <a:p>
            <a:pPr marL="0" indent="0">
              <a:buNone/>
            </a:pPr>
            <a:r>
              <a:rPr lang="en-US" altLang="zh-TW" dirty="0" smtClean="0"/>
              <a:t>• If you </a:t>
            </a:r>
            <a:r>
              <a:rPr lang="en-US" altLang="zh-TW" dirty="0"/>
              <a:t>use </a:t>
            </a:r>
            <a:r>
              <a:rPr lang="en-US" altLang="zh-TW" dirty="0" smtClean="0"/>
              <a:t>Yosemite</a:t>
            </a:r>
          </a:p>
          <a:p>
            <a:pPr lvl="1">
              <a:buClrTx/>
              <a:buFont typeface="Arial" panose="020B0604020202020204" pitchFamily="34" charset="0"/>
              <a:buChar char="•"/>
            </a:pPr>
            <a:r>
              <a:rPr lang="en-US" altLang="zh-TW" dirty="0"/>
              <a:t>Open Terminal Application</a:t>
            </a:r>
          </a:p>
          <a:p>
            <a:pPr lvl="1">
              <a:buClrTx/>
              <a:buFont typeface="Arial" panose="020B0604020202020204" pitchFamily="34" charset="0"/>
              <a:buChar char="•"/>
            </a:pPr>
            <a:r>
              <a:rPr lang="en-US" altLang="zh-TW" dirty="0"/>
              <a:t>use the following command line _ know more about that</a:t>
            </a:r>
          </a:p>
          <a:p>
            <a:pPr marL="0" indent="0">
              <a:buNone/>
            </a:pPr>
            <a:r>
              <a:rPr lang="en-US" altLang="zh-TW" dirty="0"/>
              <a:t>	</a:t>
            </a:r>
            <a:endParaRPr lang="en-US" altLang="zh-TW" dirty="0" smtClean="0"/>
          </a:p>
          <a:p>
            <a:pPr marL="0" indent="0">
              <a:buNone/>
            </a:pPr>
            <a:endParaRPr lang="en-US" altLang="zh-TW" dirty="0"/>
          </a:p>
          <a:p>
            <a:pPr lvl="1">
              <a:buClrTx/>
              <a:buFont typeface="Arial" panose="020B0604020202020204" pitchFamily="34" charset="0"/>
              <a:buChar char="•"/>
            </a:pPr>
            <a:r>
              <a:rPr lang="en-US" altLang="zh-TW" dirty="0" smtClean="0"/>
              <a:t>Reboot </a:t>
            </a:r>
            <a:r>
              <a:rPr lang="en-US" altLang="zh-TW" dirty="0"/>
              <a:t>your mac</a:t>
            </a:r>
          </a:p>
          <a:p>
            <a:pPr marL="0" indent="0">
              <a:buNone/>
            </a:pPr>
            <a:r>
              <a:rPr lang="en-US" altLang="zh-TW" dirty="0"/>
              <a:t>• If you use El Capitan</a:t>
            </a:r>
          </a:p>
          <a:p>
            <a:pPr lvl="1">
              <a:buClrTx/>
              <a:buFont typeface="Arial" panose="020B0604020202020204" pitchFamily="34" charset="0"/>
              <a:buChar char="•"/>
            </a:pPr>
            <a:r>
              <a:rPr lang="en-US" altLang="zh-TW" dirty="0"/>
              <a:t>Reboot and press CMD+R (hold both keys) immediately after the chime to </a:t>
            </a:r>
            <a:r>
              <a:rPr lang="en-US" altLang="zh-TW" dirty="0" smtClean="0"/>
              <a:t>Enter </a:t>
            </a:r>
            <a:r>
              <a:rPr lang="en-US" altLang="zh-TW" dirty="0" err="1" smtClean="0"/>
              <a:t>Recovey</a:t>
            </a:r>
            <a:r>
              <a:rPr lang="en-US" altLang="zh-TW" dirty="0" smtClean="0"/>
              <a:t> Mode</a:t>
            </a:r>
            <a:endParaRPr lang="en-US" altLang="zh-TW" dirty="0"/>
          </a:p>
          <a:p>
            <a:pPr lvl="1">
              <a:buClrTx/>
              <a:buFont typeface="Arial" panose="020B0604020202020204" pitchFamily="34" charset="0"/>
              <a:buChar char="•"/>
            </a:pPr>
            <a:r>
              <a:rPr lang="en-US" altLang="zh-TW" dirty="0"/>
              <a:t>Open Terminal </a:t>
            </a:r>
            <a:r>
              <a:rPr lang="en-US" altLang="zh-TW" dirty="0" smtClean="0"/>
              <a:t>from </a:t>
            </a:r>
            <a:r>
              <a:rPr lang="en-US" altLang="zh-TW" dirty="0"/>
              <a:t>Recovery mode</a:t>
            </a:r>
          </a:p>
          <a:p>
            <a:pPr lvl="1">
              <a:buClrTx/>
              <a:buFont typeface="Arial" panose="020B0604020202020204" pitchFamily="34" charset="0"/>
              <a:buChar char="•"/>
            </a:pPr>
            <a:r>
              <a:rPr lang="en-US" altLang="zh-TW" dirty="0"/>
              <a:t>run the </a:t>
            </a:r>
            <a:r>
              <a:rPr lang="en-US" altLang="zh-TW" dirty="0" smtClean="0"/>
              <a:t>command </a:t>
            </a:r>
            <a:endParaRPr lang="en-US" altLang="zh-TW" dirty="0"/>
          </a:p>
          <a:p>
            <a:pPr lvl="1">
              <a:buClrTx/>
              <a:buFont typeface="Arial" panose="020B0604020202020204" pitchFamily="34" charset="0"/>
              <a:buChar char="•"/>
            </a:pPr>
            <a:r>
              <a:rPr lang="en-US" altLang="zh-TW" dirty="0"/>
              <a:t>reboot</a:t>
            </a:r>
            <a:endParaRPr lang="zh-TW" altLang="en-US" dirty="0"/>
          </a:p>
        </p:txBody>
      </p:sp>
      <p:pic>
        <p:nvPicPr>
          <p:cNvPr id="4" name="圖片 3"/>
          <p:cNvPicPr>
            <a:picLocks noChangeAspect="1"/>
          </p:cNvPicPr>
          <p:nvPr/>
        </p:nvPicPr>
        <p:blipFill>
          <a:blip r:embed="rId2"/>
          <a:stretch>
            <a:fillRect/>
          </a:stretch>
        </p:blipFill>
        <p:spPr>
          <a:xfrm>
            <a:off x="1584489" y="2294709"/>
            <a:ext cx="4242487" cy="614371"/>
          </a:xfrm>
          <a:prstGeom prst="rect">
            <a:avLst/>
          </a:prstGeom>
          <a:ln w="3175">
            <a:solidFill>
              <a:schemeClr val="tx1"/>
            </a:solidFill>
          </a:ln>
        </p:spPr>
      </p:pic>
      <p:pic>
        <p:nvPicPr>
          <p:cNvPr id="5" name="圖片 4"/>
          <p:cNvPicPr>
            <a:picLocks noChangeAspect="1"/>
          </p:cNvPicPr>
          <p:nvPr/>
        </p:nvPicPr>
        <p:blipFill>
          <a:blip r:embed="rId3"/>
          <a:stretch>
            <a:fillRect/>
          </a:stretch>
        </p:blipFill>
        <p:spPr>
          <a:xfrm>
            <a:off x="3009744" y="4767553"/>
            <a:ext cx="3134162" cy="257211"/>
          </a:xfrm>
          <a:prstGeom prst="rect">
            <a:avLst/>
          </a:prstGeom>
          <a:ln w="3175">
            <a:solidFill>
              <a:schemeClr val="tx1"/>
            </a:solidFill>
          </a:ln>
        </p:spPr>
      </p:pic>
      <p:sp>
        <p:nvSpPr>
          <p:cNvPr id="6" name="標題 5"/>
          <p:cNvSpPr>
            <a:spLocks noGrp="1"/>
          </p:cNvSpPr>
          <p:nvPr>
            <p:ph type="title"/>
          </p:nvPr>
        </p:nvSpPr>
        <p:spPr/>
        <p:txBody>
          <a:bodyPr/>
          <a:lstStyle/>
          <a:p>
            <a:r>
              <a:rPr lang="en-US" altLang="zh-TW" dirty="0"/>
              <a:t>USB driver for Arduino Nano</a:t>
            </a:r>
            <a:endParaRPr lang="zh-TW" altLang="en-US" dirty="0"/>
          </a:p>
        </p:txBody>
      </p:sp>
    </p:spTree>
    <p:extLst>
      <p:ext uri="{BB962C8B-B14F-4D97-AF65-F5344CB8AC3E}">
        <p14:creationId xmlns:p14="http://schemas.microsoft.com/office/powerpoint/2010/main" val="27099620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How </a:t>
            </a:r>
            <a:r>
              <a:rPr lang="en-US" altLang="zh-TW" dirty="0"/>
              <a:t>to make it work</a:t>
            </a:r>
            <a:endParaRPr lang="zh-TW" altLang="en-US" dirty="0"/>
          </a:p>
        </p:txBody>
      </p:sp>
      <p:sp>
        <p:nvSpPr>
          <p:cNvPr id="3" name="內容版面配置區 2"/>
          <p:cNvSpPr>
            <a:spLocks noGrp="1"/>
          </p:cNvSpPr>
          <p:nvPr>
            <p:ph idx="1"/>
          </p:nvPr>
        </p:nvSpPr>
        <p:spPr>
          <a:xfrm>
            <a:off x="677334" y="1053193"/>
            <a:ext cx="8596668" cy="5116948"/>
          </a:xfrm>
        </p:spPr>
        <p:txBody>
          <a:bodyPr>
            <a:normAutofit/>
          </a:bodyPr>
          <a:lstStyle/>
          <a:p>
            <a:pPr marL="0" indent="0">
              <a:lnSpc>
                <a:spcPct val="90000"/>
              </a:lnSpc>
              <a:buNone/>
            </a:pPr>
            <a:r>
              <a:rPr lang="en-US" altLang="zh-TW" sz="1600" dirty="0" smtClean="0"/>
              <a:t>• U</a:t>
            </a:r>
            <a:r>
              <a:rPr lang="en-US" altLang="zh-TW" sz="1700" dirty="0" smtClean="0"/>
              <a:t>se it on Arduino IDE</a:t>
            </a:r>
          </a:p>
          <a:p>
            <a:pPr marL="0" indent="0">
              <a:buNone/>
            </a:pPr>
            <a:r>
              <a:rPr lang="en-US" altLang="zh-TW" dirty="0" smtClean="0"/>
              <a:t>After </a:t>
            </a:r>
            <a:r>
              <a:rPr lang="en-US" altLang="zh-TW" dirty="0"/>
              <a:t>restarting your mac, you can start Arduino with your Arduino plugged to the USB. you should be </a:t>
            </a:r>
            <a:r>
              <a:rPr lang="en-US" altLang="zh-TW" dirty="0" smtClean="0"/>
              <a:t>able to see </a:t>
            </a:r>
            <a:r>
              <a:rPr lang="en-US" altLang="zh-TW" dirty="0"/>
              <a:t>a new Serial </a:t>
            </a:r>
            <a:r>
              <a:rPr lang="en-US" altLang="zh-TW" dirty="0" err="1"/>
              <a:t>deviced</a:t>
            </a:r>
            <a:r>
              <a:rPr lang="en-US" altLang="zh-TW" dirty="0"/>
              <a:t> named</a:t>
            </a:r>
          </a:p>
          <a:p>
            <a:pPr marL="0" indent="0">
              <a:buNone/>
            </a:pPr>
            <a:r>
              <a:rPr lang="en-US" altLang="zh-TW" dirty="0"/>
              <a:t>/</a:t>
            </a:r>
            <a:r>
              <a:rPr lang="en-US" altLang="zh-TW" dirty="0" smtClean="0"/>
              <a:t>dev/</a:t>
            </a:r>
            <a:r>
              <a:rPr lang="en-US" altLang="zh-TW" dirty="0" err="1" smtClean="0"/>
              <a:t>cu.wchusbserialXXXXXXXX</a:t>
            </a:r>
            <a:endParaRPr lang="en-US" altLang="zh-TW" dirty="0" smtClean="0"/>
          </a:p>
          <a:p>
            <a:pPr marL="0" indent="0">
              <a:buNone/>
            </a:pPr>
            <a:endParaRPr lang="en-US" altLang="zh-TW" dirty="0" smtClean="0"/>
          </a:p>
          <a:p>
            <a:pPr marL="0" indent="0">
              <a:buNone/>
            </a:pPr>
            <a:endParaRPr lang="en-US" altLang="zh-TW" dirty="0" smtClean="0"/>
          </a:p>
          <a:p>
            <a:pPr marL="0" indent="0">
              <a:buNone/>
            </a:pPr>
            <a:r>
              <a:rPr lang="en-US" altLang="zh-TW" dirty="0" smtClean="0"/>
              <a:t>Sources</a:t>
            </a:r>
            <a:endParaRPr lang="en-US" altLang="zh-TW" dirty="0"/>
          </a:p>
          <a:p>
            <a:pPr marL="0" indent="0">
              <a:buNone/>
            </a:pPr>
            <a:r>
              <a:rPr lang="en-US" altLang="zh-TW" dirty="0" smtClean="0">
                <a:hlinkClick r:id="rId2"/>
              </a:rPr>
              <a:t>http://kiguino.moos.io/2014/12/31/how-to-use-arduino-nano-mini-pro-with-CH340G-on-mac-osx-yosemite.html</a:t>
            </a:r>
            <a:endParaRPr lang="en-US" altLang="zh-TW" dirty="0" smtClean="0"/>
          </a:p>
          <a:p>
            <a:pPr marL="0" indent="0">
              <a:buNone/>
            </a:pPr>
            <a:r>
              <a:rPr lang="en-US" altLang="zh-TW" dirty="0">
                <a:hlinkClick r:id="rId3"/>
              </a:rPr>
              <a:t>https://cindori.org/trim-enabler-and-yosemite</a:t>
            </a:r>
            <a:r>
              <a:rPr lang="en-US" altLang="zh-TW" dirty="0" smtClean="0">
                <a:hlinkClick r:id="rId3"/>
              </a:rPr>
              <a:t>/</a:t>
            </a:r>
            <a:endParaRPr lang="en-US" altLang="zh-TW" dirty="0"/>
          </a:p>
        </p:txBody>
      </p:sp>
    </p:spTree>
    <p:extLst>
      <p:ext uri="{BB962C8B-B14F-4D97-AF65-F5344CB8AC3E}">
        <p14:creationId xmlns:p14="http://schemas.microsoft.com/office/powerpoint/2010/main" val="13621777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How </a:t>
            </a:r>
            <a:r>
              <a:rPr lang="en-US" altLang="zh-TW" dirty="0"/>
              <a:t>to make it work</a:t>
            </a:r>
            <a:endParaRPr lang="zh-TW" altLang="en-US" dirty="0"/>
          </a:p>
        </p:txBody>
      </p:sp>
      <p:sp>
        <p:nvSpPr>
          <p:cNvPr id="3" name="內容版面配置區 2"/>
          <p:cNvSpPr>
            <a:spLocks noGrp="1"/>
          </p:cNvSpPr>
          <p:nvPr>
            <p:ph idx="1"/>
          </p:nvPr>
        </p:nvSpPr>
        <p:spPr>
          <a:xfrm>
            <a:off x="677334" y="1053193"/>
            <a:ext cx="8596668" cy="5116948"/>
          </a:xfrm>
        </p:spPr>
        <p:txBody>
          <a:bodyPr>
            <a:normAutofit/>
          </a:bodyPr>
          <a:lstStyle/>
          <a:p>
            <a:pPr marL="0" indent="0">
              <a:lnSpc>
                <a:spcPct val="90000"/>
              </a:lnSpc>
              <a:buNone/>
            </a:pPr>
            <a:r>
              <a:rPr lang="en-US" altLang="zh-TW" sz="1600" dirty="0" smtClean="0"/>
              <a:t>• U</a:t>
            </a:r>
            <a:r>
              <a:rPr lang="en-US" altLang="zh-TW" sz="1700" dirty="0" smtClean="0"/>
              <a:t>se it on Arduino IDE</a:t>
            </a:r>
          </a:p>
          <a:p>
            <a:pPr marL="0" indent="0">
              <a:buNone/>
            </a:pPr>
            <a:r>
              <a:rPr lang="en-US" altLang="zh-TW" dirty="0" smtClean="0"/>
              <a:t>After </a:t>
            </a:r>
            <a:r>
              <a:rPr lang="en-US" altLang="zh-TW" dirty="0"/>
              <a:t>restarting your mac, you can start Arduino with your Arduino plugged to the USB. you should be </a:t>
            </a:r>
            <a:r>
              <a:rPr lang="en-US" altLang="zh-TW" dirty="0" smtClean="0"/>
              <a:t>able to see </a:t>
            </a:r>
            <a:r>
              <a:rPr lang="en-US" altLang="zh-TW" dirty="0"/>
              <a:t>a new Serial </a:t>
            </a:r>
            <a:r>
              <a:rPr lang="en-US" altLang="zh-TW" dirty="0" err="1"/>
              <a:t>deviced</a:t>
            </a:r>
            <a:r>
              <a:rPr lang="en-US" altLang="zh-TW" dirty="0"/>
              <a:t> named</a:t>
            </a:r>
          </a:p>
          <a:p>
            <a:pPr marL="0" indent="0">
              <a:buNone/>
            </a:pPr>
            <a:r>
              <a:rPr lang="en-US" altLang="zh-TW" dirty="0"/>
              <a:t>/</a:t>
            </a:r>
            <a:r>
              <a:rPr lang="en-US" altLang="zh-TW" dirty="0" smtClean="0"/>
              <a:t>dev/</a:t>
            </a:r>
            <a:r>
              <a:rPr lang="en-US" altLang="zh-TW" dirty="0" err="1" smtClean="0"/>
              <a:t>cu.wchusbserialXXXXXXXX</a:t>
            </a:r>
            <a:endParaRPr lang="en-US" altLang="zh-TW" dirty="0" smtClean="0"/>
          </a:p>
          <a:p>
            <a:pPr marL="0" indent="0">
              <a:buNone/>
            </a:pPr>
            <a:endParaRPr lang="en-US" altLang="zh-TW" dirty="0" smtClean="0"/>
          </a:p>
          <a:p>
            <a:pPr marL="0" indent="0">
              <a:buNone/>
            </a:pPr>
            <a:endParaRPr lang="en-US" altLang="zh-TW" dirty="0" smtClean="0"/>
          </a:p>
          <a:p>
            <a:pPr marL="0" indent="0">
              <a:buNone/>
            </a:pPr>
            <a:r>
              <a:rPr lang="en-US" altLang="zh-TW" dirty="0" smtClean="0"/>
              <a:t>Sources</a:t>
            </a:r>
            <a:endParaRPr lang="en-US" altLang="zh-TW" dirty="0"/>
          </a:p>
          <a:p>
            <a:pPr marL="0" indent="0">
              <a:buNone/>
            </a:pPr>
            <a:r>
              <a:rPr lang="en-US" altLang="zh-TW" dirty="0" smtClean="0">
                <a:hlinkClick r:id="rId2"/>
              </a:rPr>
              <a:t>http://kiguino.moos.io/2014/12/31/how-to-use-arduino-nano-mini-pro-with-CH340G-on-mac-osx-yosemite.html</a:t>
            </a:r>
            <a:endParaRPr lang="en-US" altLang="zh-TW" dirty="0" smtClean="0"/>
          </a:p>
          <a:p>
            <a:pPr marL="0" indent="0">
              <a:buNone/>
            </a:pPr>
            <a:r>
              <a:rPr lang="en-US" altLang="zh-TW" dirty="0">
                <a:hlinkClick r:id="rId3"/>
              </a:rPr>
              <a:t>https://cindori.org/trim-enabler-and-yosemite</a:t>
            </a:r>
            <a:r>
              <a:rPr lang="en-US" altLang="zh-TW" dirty="0" smtClean="0">
                <a:hlinkClick r:id="rId3"/>
              </a:rPr>
              <a:t>/</a:t>
            </a:r>
            <a:endParaRPr lang="en-US" altLang="zh-TW" dirty="0"/>
          </a:p>
        </p:txBody>
      </p:sp>
    </p:spTree>
    <p:extLst>
      <p:ext uri="{BB962C8B-B14F-4D97-AF65-F5344CB8AC3E}">
        <p14:creationId xmlns:p14="http://schemas.microsoft.com/office/powerpoint/2010/main" val="26486324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Download and install Arduino IDE</a:t>
            </a:r>
            <a:endParaRPr lang="zh-TW" altLang="en-US" dirty="0"/>
          </a:p>
        </p:txBody>
      </p:sp>
      <p:sp>
        <p:nvSpPr>
          <p:cNvPr id="3" name="內容版面配置區 2"/>
          <p:cNvSpPr>
            <a:spLocks noGrp="1"/>
          </p:cNvSpPr>
          <p:nvPr>
            <p:ph idx="1"/>
          </p:nvPr>
        </p:nvSpPr>
        <p:spPr/>
        <p:txBody>
          <a:bodyPr/>
          <a:lstStyle/>
          <a:p>
            <a:r>
              <a:rPr lang="en-US" altLang="zh-TW" dirty="0" smtClean="0"/>
              <a:t>You can find your suitable version of Arduino driver and IDE at the link below:</a:t>
            </a:r>
          </a:p>
          <a:p>
            <a:pPr marL="0" indent="0">
              <a:buNone/>
            </a:pPr>
            <a:r>
              <a:rPr lang="en-US" altLang="zh-TW" dirty="0"/>
              <a:t>	</a:t>
            </a:r>
            <a:r>
              <a:rPr lang="en-US" altLang="zh-TW" dirty="0" smtClean="0"/>
              <a:t>Ver. 1.8.13 is tested for examples and suggested </a:t>
            </a:r>
          </a:p>
          <a:p>
            <a:pPr marL="457200" lvl="1" indent="0">
              <a:buNone/>
            </a:pPr>
            <a:r>
              <a:rPr lang="en-US" altLang="zh-TW" dirty="0">
                <a:hlinkClick r:id="rId2"/>
              </a:rPr>
              <a:t>https://</a:t>
            </a:r>
            <a:r>
              <a:rPr lang="en-US" altLang="zh-TW" dirty="0" smtClean="0">
                <a:hlinkClick r:id="rId2"/>
              </a:rPr>
              <a:t>www.arduino.cc/en/software</a:t>
            </a:r>
            <a:endParaRPr lang="en-US" altLang="zh-TW" dirty="0" smtClean="0"/>
          </a:p>
          <a:p>
            <a:pPr marL="457200" lvl="1" indent="0">
              <a:buNone/>
            </a:pPr>
            <a:endParaRPr lang="en-US" altLang="zh-TW" dirty="0" smtClean="0"/>
          </a:p>
        </p:txBody>
      </p:sp>
      <p:pic>
        <p:nvPicPr>
          <p:cNvPr id="4" name="圖片 3"/>
          <p:cNvPicPr>
            <a:picLocks noChangeAspect="1"/>
          </p:cNvPicPr>
          <p:nvPr/>
        </p:nvPicPr>
        <p:blipFill>
          <a:blip r:embed="rId3"/>
          <a:stretch>
            <a:fillRect/>
          </a:stretch>
        </p:blipFill>
        <p:spPr>
          <a:xfrm>
            <a:off x="2327507" y="2501036"/>
            <a:ext cx="7743200" cy="3443325"/>
          </a:xfrm>
          <a:prstGeom prst="rect">
            <a:avLst/>
          </a:prstGeom>
        </p:spPr>
      </p:pic>
      <p:sp>
        <p:nvSpPr>
          <p:cNvPr id="5" name="矩形 4"/>
          <p:cNvSpPr/>
          <p:nvPr/>
        </p:nvSpPr>
        <p:spPr>
          <a:xfrm>
            <a:off x="5524147" y="6259138"/>
            <a:ext cx="4113242" cy="369332"/>
          </a:xfrm>
          <a:prstGeom prst="rect">
            <a:avLst/>
          </a:prstGeom>
        </p:spPr>
        <p:txBody>
          <a:bodyPr wrap="none">
            <a:spAutoFit/>
          </a:bodyPr>
          <a:lstStyle/>
          <a:p>
            <a:r>
              <a:rPr lang="zh-TW" altLang="en-US" dirty="0"/>
              <a:t>https://www.arduino.cc/en/software</a:t>
            </a:r>
          </a:p>
        </p:txBody>
      </p:sp>
    </p:spTree>
    <p:extLst>
      <p:ext uri="{BB962C8B-B14F-4D97-AF65-F5344CB8AC3E}">
        <p14:creationId xmlns:p14="http://schemas.microsoft.com/office/powerpoint/2010/main" val="24304383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 </a:t>
            </a:r>
            <a:r>
              <a:rPr lang="en-US" altLang="zh-TW" dirty="0"/>
              <a:t>Breadboard </a:t>
            </a:r>
            <a:endParaRPr lang="zh-TW" altLang="en-US" dirty="0"/>
          </a:p>
        </p:txBody>
      </p:sp>
      <p:sp>
        <p:nvSpPr>
          <p:cNvPr id="3" name="內容版面配置區 2"/>
          <p:cNvSpPr>
            <a:spLocks noGrp="1"/>
          </p:cNvSpPr>
          <p:nvPr>
            <p:ph idx="1"/>
          </p:nvPr>
        </p:nvSpPr>
        <p:spPr>
          <a:xfrm>
            <a:off x="677333" y="1053193"/>
            <a:ext cx="10241145" cy="4988169"/>
          </a:xfrm>
        </p:spPr>
        <p:txBody>
          <a:bodyPr/>
          <a:lstStyle/>
          <a:p>
            <a:r>
              <a:rPr lang="en-US" altLang="zh-TW" dirty="0" smtClean="0"/>
              <a:t> </a:t>
            </a:r>
            <a:r>
              <a:rPr lang="en-US" altLang="zh-TW" b="1" dirty="0"/>
              <a:t>What is a breadboard? </a:t>
            </a:r>
            <a:endParaRPr lang="zh-TW" altLang="en-US" dirty="0"/>
          </a:p>
          <a:p>
            <a:pPr marL="0" indent="0">
              <a:buNone/>
            </a:pPr>
            <a:r>
              <a:rPr lang="en-US" altLang="zh-TW" dirty="0"/>
              <a:t>	</a:t>
            </a:r>
            <a:r>
              <a:rPr lang="en-US" altLang="zh-TW" b="1" dirty="0" smtClean="0"/>
              <a:t>Breadboard </a:t>
            </a:r>
            <a:r>
              <a:rPr lang="en-US" altLang="zh-TW" dirty="0"/>
              <a:t>is an important board in electronics to do prototyping. </a:t>
            </a:r>
            <a:endParaRPr lang="en-US" altLang="zh-TW" dirty="0" smtClean="0"/>
          </a:p>
          <a:p>
            <a:pPr marL="0" indent="0">
              <a:buNone/>
            </a:pPr>
            <a:r>
              <a:rPr lang="en-US" altLang="zh-TW" dirty="0" smtClean="0"/>
              <a:t>	These </a:t>
            </a:r>
            <a:r>
              <a:rPr lang="en-US" altLang="zh-TW" dirty="0"/>
              <a:t>boards are solderless since you do not have to solder them. Electronic prototyping and circuit making has different options. Other notable ones are </a:t>
            </a:r>
            <a:r>
              <a:rPr lang="en-US" altLang="zh-TW" b="1" dirty="0"/>
              <a:t>PCB (Printed Circuit Board) </a:t>
            </a:r>
            <a:r>
              <a:rPr lang="en-US" altLang="zh-TW" dirty="0"/>
              <a:t>which is usually printed on the board. Once it has been done, you cannot change that. That is why breadboards are so useful. </a:t>
            </a:r>
            <a:endParaRPr lang="zh-TW" altLang="en-US" dirty="0"/>
          </a:p>
        </p:txBody>
      </p:sp>
      <p:pic>
        <p:nvPicPr>
          <p:cNvPr id="5" name="圖片 4"/>
          <p:cNvPicPr>
            <a:picLocks noChangeAspect="1"/>
          </p:cNvPicPr>
          <p:nvPr/>
        </p:nvPicPr>
        <p:blipFill>
          <a:blip r:embed="rId2"/>
          <a:stretch>
            <a:fillRect/>
          </a:stretch>
        </p:blipFill>
        <p:spPr>
          <a:xfrm>
            <a:off x="3833149" y="3126156"/>
            <a:ext cx="3929511" cy="2501270"/>
          </a:xfrm>
          <a:prstGeom prst="rect">
            <a:avLst/>
          </a:prstGeom>
        </p:spPr>
      </p:pic>
      <p:sp>
        <p:nvSpPr>
          <p:cNvPr id="6" name="矩形 5"/>
          <p:cNvSpPr/>
          <p:nvPr/>
        </p:nvSpPr>
        <p:spPr>
          <a:xfrm>
            <a:off x="2839770" y="6265494"/>
            <a:ext cx="8332205" cy="307777"/>
          </a:xfrm>
          <a:prstGeom prst="rect">
            <a:avLst/>
          </a:prstGeom>
        </p:spPr>
        <p:txBody>
          <a:bodyPr wrap="square">
            <a:spAutoFit/>
          </a:bodyPr>
          <a:lstStyle/>
          <a:p>
            <a:r>
              <a:rPr lang="en-US" altLang="zh-TW" sz="1400" dirty="0"/>
              <a:t>https://www.slideshare.net/MahadiHasan39/what-is-a-breadboard-79408498?from_action=save</a:t>
            </a:r>
            <a:endParaRPr lang="zh-TW" altLang="en-US" sz="1400" dirty="0"/>
          </a:p>
        </p:txBody>
      </p:sp>
    </p:spTree>
    <p:extLst>
      <p:ext uri="{BB962C8B-B14F-4D97-AF65-F5344CB8AC3E}">
        <p14:creationId xmlns:p14="http://schemas.microsoft.com/office/powerpoint/2010/main" val="23278257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4" y="340179"/>
            <a:ext cx="10947316" cy="713014"/>
          </a:xfrm>
        </p:spPr>
        <p:txBody>
          <a:bodyPr/>
          <a:lstStyle/>
          <a:p>
            <a:endParaRPr lang="zh-TW" altLang="en-US" dirty="0"/>
          </a:p>
        </p:txBody>
      </p:sp>
      <p:sp>
        <p:nvSpPr>
          <p:cNvPr id="3" name="內容版面配置區 2"/>
          <p:cNvSpPr>
            <a:spLocks noGrp="1"/>
          </p:cNvSpPr>
          <p:nvPr>
            <p:ph idx="1"/>
          </p:nvPr>
        </p:nvSpPr>
        <p:spPr>
          <a:xfrm>
            <a:off x="677334" y="1053193"/>
            <a:ext cx="10947316" cy="4988169"/>
          </a:xfrm>
        </p:spPr>
        <p:txBody>
          <a:bodyPr/>
          <a:lstStyle/>
          <a:p>
            <a:r>
              <a:rPr lang="en-US" altLang="zh-TW" dirty="0"/>
              <a:t>The connections are not permanent, so it is easy to remove a component if you make a mistake, or just start over and do a new project. This makes breadboards great for beginners who are new to electronics. You can use breadboards to make all sorts of fun electronics projects, from different types of robots or an electronic drum set, to an electronic rain detector to help conserve water in a garden, just to name a few. Their sizes vary per the number of pins they have.</a:t>
            </a:r>
            <a:endParaRPr lang="zh-TW" altLang="en-US" dirty="0"/>
          </a:p>
        </p:txBody>
      </p:sp>
      <p:sp>
        <p:nvSpPr>
          <p:cNvPr id="4" name="矩形 3"/>
          <p:cNvSpPr/>
          <p:nvPr/>
        </p:nvSpPr>
        <p:spPr>
          <a:xfrm>
            <a:off x="2839770" y="6265494"/>
            <a:ext cx="8332205" cy="307777"/>
          </a:xfrm>
          <a:prstGeom prst="rect">
            <a:avLst/>
          </a:prstGeom>
        </p:spPr>
        <p:txBody>
          <a:bodyPr wrap="square">
            <a:spAutoFit/>
          </a:bodyPr>
          <a:lstStyle/>
          <a:p>
            <a:r>
              <a:rPr lang="en-US" altLang="zh-TW" sz="1400" dirty="0"/>
              <a:t>https://www.slideshare.net/MahadiHasan39/what-is-a-breadboard-79408498?from_action=save</a:t>
            </a:r>
            <a:endParaRPr lang="zh-TW" altLang="en-US" sz="1400" dirty="0"/>
          </a:p>
        </p:txBody>
      </p:sp>
      <p:pic>
        <p:nvPicPr>
          <p:cNvPr id="5" name="圖片 4"/>
          <p:cNvPicPr>
            <a:picLocks noChangeAspect="1"/>
          </p:cNvPicPr>
          <p:nvPr/>
        </p:nvPicPr>
        <p:blipFill>
          <a:blip r:embed="rId2"/>
          <a:stretch>
            <a:fillRect/>
          </a:stretch>
        </p:blipFill>
        <p:spPr>
          <a:xfrm>
            <a:off x="3893157" y="2738376"/>
            <a:ext cx="3865663" cy="3302986"/>
          </a:xfrm>
          <a:prstGeom prst="rect">
            <a:avLst/>
          </a:prstGeom>
        </p:spPr>
      </p:pic>
    </p:spTree>
    <p:extLst>
      <p:ext uri="{BB962C8B-B14F-4D97-AF65-F5344CB8AC3E}">
        <p14:creationId xmlns:p14="http://schemas.microsoft.com/office/powerpoint/2010/main" val="2054828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 </a:t>
            </a:r>
            <a:r>
              <a:rPr lang="en-US" altLang="zh-TW" sz="4000" dirty="0"/>
              <a:t>Breadboard labels: rows, columns, and buses </a:t>
            </a:r>
            <a:endParaRPr lang="zh-TW" altLang="en-US" sz="4000" dirty="0"/>
          </a:p>
        </p:txBody>
      </p:sp>
      <p:sp>
        <p:nvSpPr>
          <p:cNvPr id="3" name="內容版面配置區 2"/>
          <p:cNvSpPr>
            <a:spLocks noGrp="1"/>
          </p:cNvSpPr>
          <p:nvPr>
            <p:ph idx="1"/>
          </p:nvPr>
        </p:nvSpPr>
        <p:spPr>
          <a:xfrm>
            <a:off x="677334" y="1053193"/>
            <a:ext cx="10567070" cy="4988169"/>
          </a:xfrm>
        </p:spPr>
        <p:txBody>
          <a:bodyPr/>
          <a:lstStyle/>
          <a:p>
            <a:r>
              <a:rPr lang="en-US" altLang="zh-TW" dirty="0" smtClean="0"/>
              <a:t> </a:t>
            </a:r>
            <a:r>
              <a:rPr lang="en-US" altLang="zh-TW" dirty="0"/>
              <a:t>What do the </a:t>
            </a:r>
            <a:r>
              <a:rPr lang="en-US" altLang="zh-TW" dirty="0" smtClean="0"/>
              <a:t>letters </a:t>
            </a:r>
            <a:r>
              <a:rPr lang="en-US" altLang="zh-TW" dirty="0"/>
              <a:t>and numbers on a breadboard mean? </a:t>
            </a:r>
            <a:endParaRPr lang="en-US" altLang="zh-TW" dirty="0" smtClean="0"/>
          </a:p>
          <a:p>
            <a:pPr marL="0" indent="0">
              <a:buNone/>
            </a:pPr>
            <a:r>
              <a:rPr lang="en-US" altLang="zh-TW" dirty="0"/>
              <a:t>	Most breadboards have some numbers, letters, and plus and minus signs written on them. What does all that mean? While their exact appearance might vary from breadboard to breadboard, the general purpose is always the same. These labels help you locate certain holes on the breadboard so you can follow directions when building a circuit. If you have ever used a spreadsheet program like Microsoft Excel® or Google Sheets™, the concept is exactly the same. Row numbers and column letters help you identify individual holes in the breadboard, just like cells in a spreadsheet. For </a:t>
            </a:r>
            <a:r>
              <a:rPr lang="en-US" altLang="zh-TW" dirty="0" smtClean="0"/>
              <a:t>example</a:t>
            </a:r>
            <a:r>
              <a:rPr lang="en-US" altLang="zh-TW" dirty="0"/>
              <a:t> </a:t>
            </a:r>
            <a:r>
              <a:rPr lang="en-US" altLang="zh-TW" dirty="0" smtClean="0"/>
              <a:t>:</a:t>
            </a:r>
            <a:endParaRPr lang="zh-TW" altLang="en-US" dirty="0"/>
          </a:p>
        </p:txBody>
      </p:sp>
      <p:pic>
        <p:nvPicPr>
          <p:cNvPr id="4" name="圖片 3"/>
          <p:cNvPicPr>
            <a:picLocks noChangeAspect="1"/>
          </p:cNvPicPr>
          <p:nvPr/>
        </p:nvPicPr>
        <p:blipFill>
          <a:blip r:embed="rId2"/>
          <a:stretch>
            <a:fillRect/>
          </a:stretch>
        </p:blipFill>
        <p:spPr>
          <a:xfrm>
            <a:off x="948476" y="3317304"/>
            <a:ext cx="2943636" cy="2295845"/>
          </a:xfrm>
          <a:prstGeom prst="rect">
            <a:avLst/>
          </a:prstGeom>
        </p:spPr>
      </p:pic>
      <p:pic>
        <p:nvPicPr>
          <p:cNvPr id="5" name="圖片 4"/>
          <p:cNvPicPr>
            <a:picLocks noChangeAspect="1"/>
          </p:cNvPicPr>
          <p:nvPr/>
        </p:nvPicPr>
        <p:blipFill rotWithShape="1">
          <a:blip r:embed="rId3"/>
          <a:srcRect l="263" t="796" r="161" b="255"/>
          <a:stretch/>
        </p:blipFill>
        <p:spPr>
          <a:xfrm>
            <a:off x="4589668" y="3313172"/>
            <a:ext cx="2978590" cy="2299977"/>
          </a:xfrm>
          <a:prstGeom prst="rect">
            <a:avLst/>
          </a:prstGeom>
        </p:spPr>
      </p:pic>
      <p:pic>
        <p:nvPicPr>
          <p:cNvPr id="6" name="圖片 5"/>
          <p:cNvPicPr>
            <a:picLocks noChangeAspect="1"/>
          </p:cNvPicPr>
          <p:nvPr/>
        </p:nvPicPr>
        <p:blipFill>
          <a:blip r:embed="rId4"/>
          <a:stretch>
            <a:fillRect/>
          </a:stretch>
        </p:blipFill>
        <p:spPr>
          <a:xfrm>
            <a:off x="8253137" y="3313172"/>
            <a:ext cx="2991267" cy="2191056"/>
          </a:xfrm>
          <a:prstGeom prst="rect">
            <a:avLst/>
          </a:prstGeom>
        </p:spPr>
      </p:pic>
      <p:sp>
        <p:nvSpPr>
          <p:cNvPr id="7" name="矩形 6"/>
          <p:cNvSpPr/>
          <p:nvPr/>
        </p:nvSpPr>
        <p:spPr>
          <a:xfrm>
            <a:off x="764231" y="5749436"/>
            <a:ext cx="3312125" cy="276999"/>
          </a:xfrm>
          <a:prstGeom prst="rect">
            <a:avLst/>
          </a:prstGeom>
        </p:spPr>
        <p:txBody>
          <a:bodyPr wrap="none">
            <a:spAutoFit/>
          </a:bodyPr>
          <a:lstStyle/>
          <a:p>
            <a:r>
              <a:rPr lang="en-US" altLang="zh-TW" sz="1200" dirty="0" smtClean="0"/>
              <a:t>All </a:t>
            </a:r>
            <a:r>
              <a:rPr lang="en-US" altLang="zh-TW" sz="1200" dirty="0"/>
              <a:t>of the highlighted holes are in "column C."</a:t>
            </a:r>
            <a:endParaRPr lang="zh-TW" altLang="en-US" sz="1200" dirty="0"/>
          </a:p>
        </p:txBody>
      </p:sp>
      <p:sp>
        <p:nvSpPr>
          <p:cNvPr id="8" name="矩形 7"/>
          <p:cNvSpPr/>
          <p:nvPr/>
        </p:nvSpPr>
        <p:spPr>
          <a:xfrm>
            <a:off x="4481410" y="5749435"/>
            <a:ext cx="3195105" cy="276999"/>
          </a:xfrm>
          <a:prstGeom prst="rect">
            <a:avLst/>
          </a:prstGeom>
        </p:spPr>
        <p:txBody>
          <a:bodyPr wrap="none">
            <a:spAutoFit/>
          </a:bodyPr>
          <a:lstStyle/>
          <a:p>
            <a:r>
              <a:rPr lang="en-US" altLang="zh-TW" sz="1200" dirty="0"/>
              <a:t>All of the highlighted holes are in "row 12." </a:t>
            </a:r>
            <a:endParaRPr lang="zh-TW" altLang="en-US" sz="1200" dirty="0"/>
          </a:p>
        </p:txBody>
      </p:sp>
      <p:sp>
        <p:nvSpPr>
          <p:cNvPr id="9" name="矩形 8"/>
          <p:cNvSpPr/>
          <p:nvPr/>
        </p:nvSpPr>
        <p:spPr>
          <a:xfrm>
            <a:off x="8081569" y="5746261"/>
            <a:ext cx="3536546" cy="276999"/>
          </a:xfrm>
          <a:prstGeom prst="rect">
            <a:avLst/>
          </a:prstGeom>
        </p:spPr>
        <p:txBody>
          <a:bodyPr wrap="none">
            <a:spAutoFit/>
          </a:bodyPr>
          <a:lstStyle/>
          <a:p>
            <a:r>
              <a:rPr lang="en-US" altLang="zh-TW" sz="1200" dirty="0"/>
              <a:t>"Hole C12" is where column C intersects row 12. </a:t>
            </a:r>
            <a:endParaRPr lang="zh-TW" altLang="en-US" sz="1200" dirty="0"/>
          </a:p>
        </p:txBody>
      </p:sp>
    </p:spTree>
    <p:extLst>
      <p:ext uri="{BB962C8B-B14F-4D97-AF65-F5344CB8AC3E}">
        <p14:creationId xmlns:p14="http://schemas.microsoft.com/office/powerpoint/2010/main" val="4233557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3" y="340179"/>
            <a:ext cx="10820567" cy="713014"/>
          </a:xfrm>
        </p:spPr>
        <p:txBody>
          <a:bodyPr vert="horz" lIns="91440" tIns="45720" rIns="91440" bIns="45720" rtlCol="0" anchor="t">
            <a:normAutofit/>
          </a:bodyPr>
          <a:lstStyle/>
          <a:p>
            <a:r>
              <a:rPr lang="en-US" altLang="zh-TW" dirty="0"/>
              <a:t>What do the </a:t>
            </a:r>
            <a:r>
              <a:rPr lang="en-US" altLang="zh-TW" dirty="0" smtClean="0"/>
              <a:t>colored </a:t>
            </a:r>
            <a:r>
              <a:rPr lang="en-US" altLang="zh-TW" dirty="0"/>
              <a:t>lines and plus and minus signs mean?</a:t>
            </a:r>
            <a:endParaRPr lang="zh-TW" altLang="en-US" dirty="0"/>
          </a:p>
        </p:txBody>
      </p:sp>
      <p:sp>
        <p:nvSpPr>
          <p:cNvPr id="3" name="內容版面配置區 2"/>
          <p:cNvSpPr>
            <a:spLocks noGrp="1"/>
          </p:cNvSpPr>
          <p:nvPr>
            <p:ph idx="1"/>
          </p:nvPr>
        </p:nvSpPr>
        <p:spPr>
          <a:xfrm>
            <a:off x="677334" y="1053193"/>
            <a:ext cx="10820566" cy="4988169"/>
          </a:xfrm>
        </p:spPr>
        <p:txBody>
          <a:bodyPr/>
          <a:lstStyle/>
          <a:p>
            <a:r>
              <a:rPr lang="en-US" altLang="zh-TW" dirty="0"/>
              <a:t>What about the long strips on the side of the breadboard, highlighted in yellow here</a:t>
            </a:r>
            <a:r>
              <a:rPr lang="en-US" altLang="zh-TW" dirty="0" smtClean="0"/>
              <a:t>?</a:t>
            </a:r>
          </a:p>
          <a:p>
            <a:pPr marL="0" indent="0">
              <a:buNone/>
            </a:pPr>
            <a:endParaRPr lang="zh-TW" altLang="en-US" dirty="0"/>
          </a:p>
        </p:txBody>
      </p:sp>
      <p:pic>
        <p:nvPicPr>
          <p:cNvPr id="4" name="圖片 3"/>
          <p:cNvPicPr>
            <a:picLocks noChangeAspect="1"/>
          </p:cNvPicPr>
          <p:nvPr/>
        </p:nvPicPr>
        <p:blipFill>
          <a:blip r:embed="rId2"/>
          <a:stretch>
            <a:fillRect/>
          </a:stretch>
        </p:blipFill>
        <p:spPr>
          <a:xfrm>
            <a:off x="8350309" y="1531441"/>
            <a:ext cx="2519879" cy="1931189"/>
          </a:xfrm>
          <a:prstGeom prst="rect">
            <a:avLst/>
          </a:prstGeom>
        </p:spPr>
      </p:pic>
      <p:sp>
        <p:nvSpPr>
          <p:cNvPr id="5" name="矩形 4"/>
          <p:cNvSpPr/>
          <p:nvPr/>
        </p:nvSpPr>
        <p:spPr>
          <a:xfrm>
            <a:off x="1038130" y="1399350"/>
            <a:ext cx="7312179" cy="1754326"/>
          </a:xfrm>
          <a:prstGeom prst="rect">
            <a:avLst/>
          </a:prstGeom>
        </p:spPr>
        <p:txBody>
          <a:bodyPr wrap="square">
            <a:spAutoFit/>
          </a:bodyPr>
          <a:lstStyle/>
          <a:p>
            <a:r>
              <a:rPr lang="en-US" altLang="zh-TW" dirty="0">
                <a:solidFill>
                  <a:srgbClr val="323232"/>
                </a:solidFill>
                <a:latin typeface="Arial" panose="020B0604020202020204" pitchFamily="34" charset="0"/>
              </a:rPr>
              <a:t>These strips are typically marked by red and blue (or red and black) lines, with plus (+) and minus (-) signs, respectively. They are called the </a:t>
            </a:r>
            <a:r>
              <a:rPr lang="en-US" altLang="zh-TW" b="1" dirty="0">
                <a:solidFill>
                  <a:srgbClr val="323232"/>
                </a:solidFill>
                <a:latin typeface="Arial" panose="020B0604020202020204" pitchFamily="34" charset="0"/>
              </a:rPr>
              <a:t>buses</a:t>
            </a:r>
            <a:r>
              <a:rPr lang="en-US" altLang="zh-TW" dirty="0">
                <a:solidFill>
                  <a:srgbClr val="323232"/>
                </a:solidFill>
                <a:latin typeface="Arial" panose="020B0604020202020204" pitchFamily="34" charset="0"/>
              </a:rPr>
              <a:t>, also referred to as </a:t>
            </a:r>
            <a:r>
              <a:rPr lang="en-US" altLang="zh-TW" b="1" dirty="0">
                <a:solidFill>
                  <a:srgbClr val="323232"/>
                </a:solidFill>
                <a:latin typeface="Arial" panose="020B0604020202020204" pitchFamily="34" charset="0"/>
              </a:rPr>
              <a:t>rails</a:t>
            </a:r>
            <a:r>
              <a:rPr lang="en-US" altLang="zh-TW" dirty="0">
                <a:solidFill>
                  <a:srgbClr val="323232"/>
                </a:solidFill>
                <a:latin typeface="Arial" panose="020B0604020202020204" pitchFamily="34" charset="0"/>
              </a:rPr>
              <a:t>, and are typically used to supply electrical power to your circuit when you connect them to a battery pack or other external power supply. The table below tells the usual </a:t>
            </a:r>
            <a:r>
              <a:rPr lang="en-US" altLang="zh-TW" dirty="0" smtClean="0">
                <a:solidFill>
                  <a:srgbClr val="323232"/>
                </a:solidFill>
                <a:latin typeface="Arial" panose="020B0604020202020204" pitchFamily="34" charset="0"/>
              </a:rPr>
              <a:t>color </a:t>
            </a:r>
            <a:r>
              <a:rPr lang="en-US" altLang="zh-TW" dirty="0">
                <a:solidFill>
                  <a:srgbClr val="323232"/>
                </a:solidFill>
                <a:latin typeface="Arial" panose="020B0604020202020204" pitchFamily="34" charset="0"/>
              </a:rPr>
              <a:t>code for the Power and Ground sources. </a:t>
            </a:r>
            <a:endParaRPr lang="zh-TW" altLang="en-US" dirty="0"/>
          </a:p>
        </p:txBody>
      </p:sp>
      <p:sp>
        <p:nvSpPr>
          <p:cNvPr id="6" name="矩形 5"/>
          <p:cNvSpPr/>
          <p:nvPr/>
        </p:nvSpPr>
        <p:spPr>
          <a:xfrm>
            <a:off x="1038129" y="3518395"/>
            <a:ext cx="6974187" cy="1477328"/>
          </a:xfrm>
          <a:prstGeom prst="rect">
            <a:avLst/>
          </a:prstGeom>
        </p:spPr>
        <p:txBody>
          <a:bodyPr wrap="square">
            <a:spAutoFit/>
          </a:bodyPr>
          <a:lstStyle/>
          <a:p>
            <a:r>
              <a:rPr lang="en-US" altLang="zh-TW" dirty="0">
                <a:solidFill>
                  <a:srgbClr val="323232"/>
                </a:solidFill>
                <a:latin typeface="Arial" panose="020B0604020202020204" pitchFamily="34" charset="0"/>
              </a:rPr>
              <a:t>Note that there is no physical difference between the positive and negative buses, and using them is not a requirement. The labels just make it easier to organize your circuit, similar to </a:t>
            </a:r>
            <a:r>
              <a:rPr lang="en-US" altLang="zh-TW" dirty="0">
                <a:solidFill>
                  <a:srgbClr val="FF3200"/>
                </a:solidFill>
                <a:latin typeface="Arial" panose="020B0604020202020204" pitchFamily="34" charset="0"/>
              </a:rPr>
              <a:t>color-coding your wires</a:t>
            </a:r>
            <a:r>
              <a:rPr lang="en-US" altLang="zh-TW" dirty="0">
                <a:solidFill>
                  <a:srgbClr val="323232"/>
                </a:solidFill>
                <a:latin typeface="Arial" panose="020B0604020202020204" pitchFamily="34" charset="0"/>
              </a:rPr>
              <a:t>. It is a good practice to </a:t>
            </a:r>
            <a:r>
              <a:rPr lang="en-US" altLang="zh-TW" dirty="0" err="1">
                <a:solidFill>
                  <a:srgbClr val="323232"/>
                </a:solidFill>
                <a:latin typeface="Arial" panose="020B0604020202020204" pitchFamily="34" charset="0"/>
              </a:rPr>
              <a:t>colour</a:t>
            </a:r>
            <a:r>
              <a:rPr lang="en-US" altLang="zh-TW" dirty="0">
                <a:solidFill>
                  <a:srgbClr val="323232"/>
                </a:solidFill>
                <a:latin typeface="Arial" panose="020B0604020202020204" pitchFamily="34" charset="0"/>
              </a:rPr>
              <a:t> code your circuits as it is easier to distinguish them later on. </a:t>
            </a:r>
            <a:endParaRPr lang="zh-TW" altLang="en-US" dirty="0"/>
          </a:p>
        </p:txBody>
      </p:sp>
      <p:pic>
        <p:nvPicPr>
          <p:cNvPr id="7" name="圖片 6"/>
          <p:cNvPicPr>
            <a:picLocks noChangeAspect="1"/>
          </p:cNvPicPr>
          <p:nvPr/>
        </p:nvPicPr>
        <p:blipFill rotWithShape="1">
          <a:blip r:embed="rId3"/>
          <a:srcRect l="1281" t="3179" b="1784"/>
          <a:stretch/>
        </p:blipFill>
        <p:spPr>
          <a:xfrm>
            <a:off x="8136371" y="3822492"/>
            <a:ext cx="3347943" cy="869133"/>
          </a:xfrm>
          <a:prstGeom prst="rect">
            <a:avLst/>
          </a:prstGeom>
        </p:spPr>
      </p:pic>
    </p:spTree>
    <p:extLst>
      <p:ext uri="{BB962C8B-B14F-4D97-AF65-F5344CB8AC3E}">
        <p14:creationId xmlns:p14="http://schemas.microsoft.com/office/powerpoint/2010/main" val="1739246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are the holes connected?</a:t>
            </a:r>
            <a:endParaRPr lang="zh-TW" altLang="en-US" dirty="0"/>
          </a:p>
        </p:txBody>
      </p:sp>
      <p:sp>
        <p:nvSpPr>
          <p:cNvPr id="3" name="內容版面配置區 2"/>
          <p:cNvSpPr>
            <a:spLocks noGrp="1"/>
          </p:cNvSpPr>
          <p:nvPr>
            <p:ph idx="1"/>
          </p:nvPr>
        </p:nvSpPr>
        <p:spPr>
          <a:xfrm>
            <a:off x="677334" y="1053193"/>
            <a:ext cx="10902048" cy="4988169"/>
          </a:xfrm>
        </p:spPr>
        <p:txBody>
          <a:bodyPr/>
          <a:lstStyle/>
          <a:p>
            <a:r>
              <a:rPr lang="en-US" altLang="zh-TW" dirty="0"/>
              <a:t>Buses on opposite sides of the breadboard are </a:t>
            </a:r>
            <a:r>
              <a:rPr lang="en-US" altLang="zh-TW" i="1" dirty="0"/>
              <a:t>not </a:t>
            </a:r>
            <a:r>
              <a:rPr lang="en-US" altLang="zh-TW" dirty="0"/>
              <a:t>connected to each other. Typically, to make power and ground available on both sides of the breadboard, you would connect the buses with jumper wires, like this. Make sure to connect positive to positive and negative to negative (see the section on buses if you need a reminder about which </a:t>
            </a:r>
            <a:r>
              <a:rPr lang="en-US" altLang="zh-TW" dirty="0" smtClean="0"/>
              <a:t>color </a:t>
            </a:r>
            <a:r>
              <a:rPr lang="en-US" altLang="zh-TW" dirty="0"/>
              <a:t>is which). </a:t>
            </a:r>
          </a:p>
        </p:txBody>
      </p:sp>
      <p:pic>
        <p:nvPicPr>
          <p:cNvPr id="4" name="圖片 3"/>
          <p:cNvPicPr>
            <a:picLocks noChangeAspect="1"/>
          </p:cNvPicPr>
          <p:nvPr/>
        </p:nvPicPr>
        <p:blipFill>
          <a:blip r:embed="rId2"/>
          <a:stretch>
            <a:fillRect/>
          </a:stretch>
        </p:blipFill>
        <p:spPr>
          <a:xfrm>
            <a:off x="4435360" y="2706622"/>
            <a:ext cx="3566009" cy="2290891"/>
          </a:xfrm>
          <a:prstGeom prst="rect">
            <a:avLst/>
          </a:prstGeom>
        </p:spPr>
      </p:pic>
    </p:spTree>
    <p:extLst>
      <p:ext uri="{BB962C8B-B14F-4D97-AF65-F5344CB8AC3E}">
        <p14:creationId xmlns:p14="http://schemas.microsoft.com/office/powerpoint/2010/main" val="3922922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Main Components</a:t>
            </a:r>
            <a:endParaRPr lang="zh-TW" altLang="en-US" dirty="0"/>
          </a:p>
        </p:txBody>
      </p:sp>
      <p:pic>
        <p:nvPicPr>
          <p:cNvPr id="1028" name="Picture 4" descr="「bread board」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7437" b="7237"/>
          <a:stretch/>
        </p:blipFill>
        <p:spPr bwMode="auto">
          <a:xfrm rot="20559598">
            <a:off x="1008632" y="1201411"/>
            <a:ext cx="2068693" cy="1765146"/>
          </a:xfrm>
          <a:prstGeom prst="rect">
            <a:avLst/>
          </a:prstGeom>
          <a:noFill/>
          <a:extLst>
            <a:ext uri="{909E8E84-426E-40DD-AFC4-6F175D3DCCD1}">
              <a14:hiddenFill xmlns:a14="http://schemas.microsoft.com/office/drawing/2010/main">
                <a:solidFill>
                  <a:srgbClr val="FFFFFF"/>
                </a:solidFill>
              </a14:hiddenFill>
            </a:ext>
          </a:extLst>
        </p:spPr>
      </p:pic>
      <p:pic>
        <p:nvPicPr>
          <p:cNvPr id="6" name="內容版面配置區 5"/>
          <p:cNvPicPr>
            <a:picLocks noChangeAspect="1"/>
          </p:cNvPicPr>
          <p:nvPr/>
        </p:nvPicPr>
        <p:blipFill rotWithShape="1">
          <a:blip r:embed="rId4">
            <a:extLst>
              <a:ext uri="{28A0092B-C50C-407E-A947-70E740481C1C}">
                <a14:useLocalDpi xmlns:a14="http://schemas.microsoft.com/office/drawing/2010/main" val="0"/>
              </a:ext>
            </a:extLst>
          </a:blip>
          <a:srcRect l="15494" t="16002" r="14146" b="20397"/>
          <a:stretch/>
        </p:blipFill>
        <p:spPr>
          <a:xfrm>
            <a:off x="4290057" y="1570084"/>
            <a:ext cx="1664744" cy="752412"/>
          </a:xfrm>
          <a:prstGeom prst="rect">
            <a:avLst/>
          </a:prstGeom>
        </p:spPr>
      </p:pic>
      <p:pic>
        <p:nvPicPr>
          <p:cNvPr id="4" name="圖片 3"/>
          <p:cNvPicPr>
            <a:picLocks noChangeAspect="1"/>
          </p:cNvPicPr>
          <p:nvPr/>
        </p:nvPicPr>
        <p:blipFill>
          <a:blip r:embed="rId5"/>
          <a:stretch>
            <a:fillRect/>
          </a:stretch>
        </p:blipFill>
        <p:spPr>
          <a:xfrm rot="16200000">
            <a:off x="9383359" y="1512880"/>
            <a:ext cx="1228715" cy="1082501"/>
          </a:xfrm>
          <a:prstGeom prst="rect">
            <a:avLst/>
          </a:prstGeom>
        </p:spPr>
      </p:pic>
      <p:pic>
        <p:nvPicPr>
          <p:cNvPr id="5" name="圖片 4"/>
          <p:cNvPicPr>
            <a:picLocks noChangeAspect="1"/>
          </p:cNvPicPr>
          <p:nvPr/>
        </p:nvPicPr>
        <p:blipFill>
          <a:blip r:embed="rId6"/>
          <a:stretch>
            <a:fillRect/>
          </a:stretch>
        </p:blipFill>
        <p:spPr>
          <a:xfrm>
            <a:off x="7863119" y="933242"/>
            <a:ext cx="1921438" cy="1921438"/>
          </a:xfrm>
          <a:prstGeom prst="rect">
            <a:avLst/>
          </a:prstGeom>
        </p:spPr>
      </p:pic>
      <p:pic>
        <p:nvPicPr>
          <p:cNvPr id="7" name="圖片 6"/>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35652" y1="66968" x2="34130" y2="74887"/>
                      </a14:backgroundRemoval>
                    </a14:imgEffect>
                  </a14:imgLayer>
                </a14:imgProps>
              </a:ext>
            </a:extLst>
          </a:blip>
          <a:stretch>
            <a:fillRect/>
          </a:stretch>
        </p:blipFill>
        <p:spPr>
          <a:xfrm>
            <a:off x="1660033" y="3694010"/>
            <a:ext cx="1814421" cy="1743422"/>
          </a:xfrm>
          <a:prstGeom prst="rect">
            <a:avLst/>
          </a:prstGeom>
        </p:spPr>
      </p:pic>
      <p:pic>
        <p:nvPicPr>
          <p:cNvPr id="8" name="圖片 7"/>
          <p:cNvPicPr>
            <a:picLocks noChangeAspect="1"/>
          </p:cNvPicPr>
          <p:nvPr/>
        </p:nvPicPr>
        <p:blipFill>
          <a:blip r:embed="rId9">
            <a:extLst>
              <a:ext uri="{BEBA8EAE-BF5A-486C-A8C5-ECC9F3942E4B}">
                <a14:imgProps xmlns:a14="http://schemas.microsoft.com/office/drawing/2010/main">
                  <a14:imgLayer r:embed="rId10">
                    <a14:imgEffect>
                      <a14:backgroundRemoval t="3017" b="89655" l="9677" r="89862">
                        <a14:foregroundMark x1="52535" y1="78448" x2="69124" y2="82759"/>
                      </a14:backgroundRemoval>
                    </a14:imgEffect>
                  </a14:imgLayer>
                </a14:imgProps>
              </a:ext>
            </a:extLst>
          </a:blip>
          <a:stretch>
            <a:fillRect/>
          </a:stretch>
        </p:blipFill>
        <p:spPr>
          <a:xfrm>
            <a:off x="9167998" y="3402593"/>
            <a:ext cx="1751716" cy="1872802"/>
          </a:xfrm>
          <a:prstGeom prst="rect">
            <a:avLst/>
          </a:prstGeom>
        </p:spPr>
      </p:pic>
      <p:sp>
        <p:nvSpPr>
          <p:cNvPr id="9" name="矩形 8"/>
          <p:cNvSpPr/>
          <p:nvPr/>
        </p:nvSpPr>
        <p:spPr>
          <a:xfrm>
            <a:off x="4558326" y="2393195"/>
            <a:ext cx="1636987" cy="369332"/>
          </a:xfrm>
          <a:prstGeom prst="rect">
            <a:avLst/>
          </a:prstGeom>
        </p:spPr>
        <p:txBody>
          <a:bodyPr wrap="none">
            <a:spAutoFit/>
          </a:bodyPr>
          <a:lstStyle/>
          <a:p>
            <a:r>
              <a:rPr lang="en-US" altLang="zh-TW" dirty="0"/>
              <a:t>Arduino NANO</a:t>
            </a:r>
          </a:p>
        </p:txBody>
      </p:sp>
      <p:sp>
        <p:nvSpPr>
          <p:cNvPr id="10" name="矩形 9"/>
          <p:cNvSpPr/>
          <p:nvPr/>
        </p:nvSpPr>
        <p:spPr>
          <a:xfrm>
            <a:off x="1193150" y="2624791"/>
            <a:ext cx="1374094" cy="369332"/>
          </a:xfrm>
          <a:prstGeom prst="rect">
            <a:avLst/>
          </a:prstGeom>
        </p:spPr>
        <p:txBody>
          <a:bodyPr wrap="none">
            <a:spAutoFit/>
          </a:bodyPr>
          <a:lstStyle/>
          <a:p>
            <a:r>
              <a:rPr lang="en-US" altLang="zh-TW" dirty="0" err="1"/>
              <a:t>BreadBoard</a:t>
            </a:r>
            <a:endParaRPr lang="en-US" altLang="zh-TW" dirty="0"/>
          </a:p>
        </p:txBody>
      </p:sp>
      <p:sp>
        <p:nvSpPr>
          <p:cNvPr id="11" name="矩形 10"/>
          <p:cNvSpPr/>
          <p:nvPr/>
        </p:nvSpPr>
        <p:spPr>
          <a:xfrm>
            <a:off x="7469504" y="2530197"/>
            <a:ext cx="2957028" cy="369332"/>
          </a:xfrm>
          <a:prstGeom prst="rect">
            <a:avLst/>
          </a:prstGeom>
        </p:spPr>
        <p:txBody>
          <a:bodyPr wrap="none">
            <a:spAutoFit/>
          </a:bodyPr>
          <a:lstStyle/>
          <a:p>
            <a:r>
              <a:rPr lang="en-US" altLang="zh-TW" dirty="0"/>
              <a:t>LED (single color, </a:t>
            </a:r>
            <a:r>
              <a:rPr lang="en-US" altLang="zh-TW" dirty="0" smtClean="0"/>
              <a:t>tri-color</a:t>
            </a:r>
            <a:r>
              <a:rPr lang="en-US" altLang="zh-TW" dirty="0"/>
              <a:t>)</a:t>
            </a:r>
          </a:p>
        </p:txBody>
      </p:sp>
      <p:sp>
        <p:nvSpPr>
          <p:cNvPr id="12" name="矩形 11"/>
          <p:cNvSpPr/>
          <p:nvPr/>
        </p:nvSpPr>
        <p:spPr>
          <a:xfrm>
            <a:off x="1858371" y="5140911"/>
            <a:ext cx="1622560" cy="369332"/>
          </a:xfrm>
          <a:prstGeom prst="rect">
            <a:avLst/>
          </a:prstGeom>
        </p:spPr>
        <p:txBody>
          <a:bodyPr wrap="none">
            <a:spAutoFit/>
          </a:bodyPr>
          <a:lstStyle/>
          <a:p>
            <a:r>
              <a:rPr lang="en-US" altLang="zh-TW" dirty="0"/>
              <a:t>Button Switch</a:t>
            </a:r>
          </a:p>
        </p:txBody>
      </p:sp>
      <p:pic>
        <p:nvPicPr>
          <p:cNvPr id="14" name="圖片 13"/>
          <p:cNvPicPr>
            <a:picLocks noChangeAspect="1"/>
          </p:cNvPicPr>
          <p:nvPr/>
        </p:nvPicPr>
        <p:blipFill rotWithShape="1">
          <a:blip r:embed="rId11">
            <a:extLst>
              <a:ext uri="{BEBA8EAE-BF5A-486C-A8C5-ECC9F3942E4B}">
                <a14:imgProps xmlns:a14="http://schemas.microsoft.com/office/drawing/2010/main">
                  <a14:imgLayer r:embed="rId12">
                    <a14:imgEffect>
                      <a14:backgroundRemoval t="16797" b="60417" l="9961" r="89941">
                        <a14:foregroundMark x1="16211" y1="52995" x2="36230" y2="53516"/>
                        <a14:foregroundMark x1="64453" y1="52995" x2="81934" y2="52474"/>
                        <a14:foregroundMark x1="76172" y1="53516" x2="85645" y2="53646"/>
                        <a14:foregroundMark x1="86328" y1="53776" x2="88086" y2="53906"/>
                        <a14:foregroundMark x1="88965" y1="53646" x2="89941" y2="53125"/>
                      </a14:backgroundRemoval>
                    </a14:imgEffect>
                  </a14:imgLayer>
                </a14:imgProps>
              </a:ext>
            </a:extLst>
          </a:blip>
          <a:srcRect l="24443" t="41862" r="22092" b="37470"/>
          <a:stretch/>
        </p:blipFill>
        <p:spPr>
          <a:xfrm>
            <a:off x="4653481" y="3662498"/>
            <a:ext cx="3831734" cy="1110937"/>
          </a:xfrm>
          <a:prstGeom prst="rect">
            <a:avLst/>
          </a:prstGeom>
        </p:spPr>
      </p:pic>
      <p:sp>
        <p:nvSpPr>
          <p:cNvPr id="16" name="矩形 15"/>
          <p:cNvSpPr/>
          <p:nvPr/>
        </p:nvSpPr>
        <p:spPr>
          <a:xfrm>
            <a:off x="5954801" y="4656601"/>
            <a:ext cx="992836" cy="369332"/>
          </a:xfrm>
          <a:prstGeom prst="rect">
            <a:avLst/>
          </a:prstGeom>
        </p:spPr>
        <p:txBody>
          <a:bodyPr wrap="none">
            <a:spAutoFit/>
          </a:bodyPr>
          <a:lstStyle/>
          <a:p>
            <a:r>
              <a:rPr lang="en-US" altLang="zh-TW" dirty="0" smtClean="0"/>
              <a:t>Resistor</a:t>
            </a:r>
            <a:endParaRPr lang="en-US" altLang="zh-TW" dirty="0"/>
          </a:p>
        </p:txBody>
      </p:sp>
      <p:sp>
        <p:nvSpPr>
          <p:cNvPr id="17" name="矩形 16"/>
          <p:cNvSpPr/>
          <p:nvPr/>
        </p:nvSpPr>
        <p:spPr>
          <a:xfrm>
            <a:off x="9151126" y="5090729"/>
            <a:ext cx="1901226" cy="369332"/>
          </a:xfrm>
          <a:prstGeom prst="rect">
            <a:avLst/>
          </a:prstGeom>
        </p:spPr>
        <p:txBody>
          <a:bodyPr wrap="none">
            <a:spAutoFit/>
          </a:bodyPr>
          <a:lstStyle/>
          <a:p>
            <a:r>
              <a:rPr lang="en-US" altLang="zh-TW" dirty="0" smtClean="0"/>
              <a:t>Variable Resistor</a:t>
            </a:r>
            <a:endParaRPr lang="en-US" altLang="zh-TW" dirty="0"/>
          </a:p>
        </p:txBody>
      </p:sp>
    </p:spTree>
    <p:extLst>
      <p:ext uri="{BB962C8B-B14F-4D97-AF65-F5344CB8AC3E}">
        <p14:creationId xmlns:p14="http://schemas.microsoft.com/office/powerpoint/2010/main" val="20604262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 xmlns:a16="http://schemas.microsoft.com/office/drawing/2014/main" id="{248FD6A4-FB7B-D843-A147-B9A6437EF5E5}"/>
              </a:ext>
            </a:extLst>
          </p:cNvPr>
          <p:cNvPicPr>
            <a:picLocks noChangeAspect="1"/>
          </p:cNvPicPr>
          <p:nvPr/>
        </p:nvPicPr>
        <p:blipFill>
          <a:blip r:embed="rId2"/>
          <a:stretch>
            <a:fillRect/>
          </a:stretch>
        </p:blipFill>
        <p:spPr>
          <a:xfrm>
            <a:off x="6869430" y="1553686"/>
            <a:ext cx="4332692" cy="4425179"/>
          </a:xfrm>
          <a:prstGeom prst="rect">
            <a:avLst/>
          </a:prstGeom>
        </p:spPr>
      </p:pic>
      <p:sp>
        <p:nvSpPr>
          <p:cNvPr id="2" name="標題 1">
            <a:extLst>
              <a:ext uri="{FF2B5EF4-FFF2-40B4-BE49-F238E27FC236}">
                <a16:creationId xmlns="" xmlns:a16="http://schemas.microsoft.com/office/drawing/2014/main" id="{19C970BC-2DA8-3946-8804-512AB5A265FF}"/>
              </a:ext>
            </a:extLst>
          </p:cNvPr>
          <p:cNvSpPr>
            <a:spLocks noGrp="1"/>
          </p:cNvSpPr>
          <p:nvPr>
            <p:ph type="title"/>
          </p:nvPr>
        </p:nvSpPr>
        <p:spPr>
          <a:xfrm>
            <a:off x="838200" y="365125"/>
            <a:ext cx="10515600" cy="662781"/>
          </a:xfrm>
        </p:spPr>
        <p:txBody>
          <a:bodyPr>
            <a:normAutofit/>
          </a:bodyPr>
          <a:lstStyle/>
          <a:p>
            <a:r>
              <a:rPr lang="en" altLang="zh-TW" dirty="0"/>
              <a:t>How to differentiate polarities of a LED</a:t>
            </a:r>
            <a:endParaRPr kumimoji="1" lang="zh-TW" altLang="en-US" dirty="0"/>
          </a:p>
        </p:txBody>
      </p:sp>
      <p:sp>
        <p:nvSpPr>
          <p:cNvPr id="3" name="內容版面配置區 2">
            <a:extLst>
              <a:ext uri="{FF2B5EF4-FFF2-40B4-BE49-F238E27FC236}">
                <a16:creationId xmlns="" xmlns:a16="http://schemas.microsoft.com/office/drawing/2014/main" id="{6EF03573-F33C-DF41-896E-28A0E7A21000}"/>
              </a:ext>
            </a:extLst>
          </p:cNvPr>
          <p:cNvSpPr>
            <a:spLocks noGrp="1"/>
          </p:cNvSpPr>
          <p:nvPr>
            <p:ph idx="1"/>
          </p:nvPr>
        </p:nvSpPr>
        <p:spPr>
          <a:xfrm>
            <a:off x="838200" y="1165066"/>
            <a:ext cx="10515600" cy="4351338"/>
          </a:xfrm>
        </p:spPr>
        <p:txBody>
          <a:bodyPr>
            <a:normAutofit/>
          </a:bodyPr>
          <a:lstStyle/>
          <a:p>
            <a:r>
              <a:rPr lang="en-US" altLang="zh-TW" dirty="0"/>
              <a:t>LED(</a:t>
            </a:r>
            <a:r>
              <a:rPr lang="en" altLang="zh-TW" dirty="0"/>
              <a:t>Light-emitting diode)</a:t>
            </a:r>
          </a:p>
          <a:p>
            <a:r>
              <a:rPr lang="en-US" altLang="zh-TW" dirty="0"/>
              <a:t>Long Pin is Positive(Connected to </a:t>
            </a:r>
            <a:r>
              <a:rPr lang="en" altLang="zh-TW" dirty="0"/>
              <a:t>VCC)</a:t>
            </a:r>
          </a:p>
          <a:p>
            <a:r>
              <a:rPr lang="en-US" altLang="zh-TW" dirty="0"/>
              <a:t>Short Pin is Negative(Connected to </a:t>
            </a:r>
            <a:r>
              <a:rPr lang="en" altLang="zh-TW" dirty="0"/>
              <a:t>GND)</a:t>
            </a:r>
          </a:p>
          <a:p>
            <a:r>
              <a:rPr lang="en" altLang="zh-TW" dirty="0"/>
              <a:t>specification</a:t>
            </a:r>
            <a:r>
              <a:rPr lang="en-US" altLang="zh-TW" dirty="0"/>
              <a:t>&amp;</a:t>
            </a:r>
            <a:r>
              <a:rPr lang="en" altLang="zh-TW" dirty="0"/>
              <a:t>characteristic</a:t>
            </a:r>
            <a:r>
              <a:rPr lang="zh-TW" altLang="en-US" dirty="0"/>
              <a:t> </a:t>
            </a:r>
            <a:r>
              <a:rPr lang="en-US" altLang="zh-TW" dirty="0"/>
              <a:t>of a</a:t>
            </a:r>
            <a:r>
              <a:rPr lang="en" altLang="zh-TW" dirty="0"/>
              <a:t> LED</a:t>
            </a:r>
            <a:endParaRPr lang="en-US" altLang="zh-TW" dirty="0"/>
          </a:p>
        </p:txBody>
      </p:sp>
      <p:pic>
        <p:nvPicPr>
          <p:cNvPr id="4" name="圖片 3">
            <a:extLst>
              <a:ext uri="{FF2B5EF4-FFF2-40B4-BE49-F238E27FC236}">
                <a16:creationId xmlns="" xmlns:a16="http://schemas.microsoft.com/office/drawing/2014/main" id="{8C0BDC7C-A3A7-1E41-B6BA-B34B04574ED7}"/>
              </a:ext>
            </a:extLst>
          </p:cNvPr>
          <p:cNvPicPr>
            <a:picLocks noChangeAspect="1"/>
          </p:cNvPicPr>
          <p:nvPr/>
        </p:nvPicPr>
        <p:blipFill>
          <a:blip r:embed="rId3"/>
          <a:stretch>
            <a:fillRect/>
          </a:stretch>
        </p:blipFill>
        <p:spPr>
          <a:xfrm>
            <a:off x="571499" y="3097530"/>
            <a:ext cx="3425381" cy="2854484"/>
          </a:xfrm>
          <a:prstGeom prst="rect">
            <a:avLst/>
          </a:prstGeom>
        </p:spPr>
      </p:pic>
      <p:sp>
        <p:nvSpPr>
          <p:cNvPr id="5" name="矩形 4">
            <a:extLst>
              <a:ext uri="{FF2B5EF4-FFF2-40B4-BE49-F238E27FC236}">
                <a16:creationId xmlns="" xmlns:a16="http://schemas.microsoft.com/office/drawing/2014/main" id="{4FAA886D-F036-9348-8C47-16AF66F50E4A}"/>
              </a:ext>
            </a:extLst>
          </p:cNvPr>
          <p:cNvSpPr/>
          <p:nvPr/>
        </p:nvSpPr>
        <p:spPr>
          <a:xfrm>
            <a:off x="2284189" y="5180211"/>
            <a:ext cx="641891" cy="369332"/>
          </a:xfrm>
          <a:prstGeom prst="rect">
            <a:avLst/>
          </a:prstGeom>
        </p:spPr>
        <p:txBody>
          <a:bodyPr wrap="square">
            <a:spAutoFit/>
          </a:bodyPr>
          <a:lstStyle/>
          <a:p>
            <a:r>
              <a:rPr lang="en" altLang="zh-TW" dirty="0">
                <a:effectLst/>
                <a:latin typeface="Calibri" panose="020F0502020204030204" pitchFamily="34" charset="0"/>
              </a:rPr>
              <a:t>GND</a:t>
            </a:r>
          </a:p>
        </p:txBody>
      </p:sp>
      <p:sp>
        <p:nvSpPr>
          <p:cNvPr id="6" name="矩形 5">
            <a:extLst>
              <a:ext uri="{FF2B5EF4-FFF2-40B4-BE49-F238E27FC236}">
                <a16:creationId xmlns="" xmlns:a16="http://schemas.microsoft.com/office/drawing/2014/main" id="{CBBFB90D-E471-DB4A-A344-36866663431D}"/>
              </a:ext>
            </a:extLst>
          </p:cNvPr>
          <p:cNvSpPr/>
          <p:nvPr/>
        </p:nvSpPr>
        <p:spPr>
          <a:xfrm>
            <a:off x="1732644" y="5498385"/>
            <a:ext cx="643890" cy="369332"/>
          </a:xfrm>
          <a:prstGeom prst="rect">
            <a:avLst/>
          </a:prstGeom>
        </p:spPr>
        <p:txBody>
          <a:bodyPr wrap="square">
            <a:spAutoFit/>
          </a:bodyPr>
          <a:lstStyle/>
          <a:p>
            <a:r>
              <a:rPr lang="en" altLang="zh-TW" dirty="0">
                <a:effectLst/>
                <a:latin typeface="Calibri" panose="020F0502020204030204" pitchFamily="34" charset="0"/>
              </a:rPr>
              <a:t>VCC</a:t>
            </a:r>
          </a:p>
        </p:txBody>
      </p:sp>
      <p:sp>
        <p:nvSpPr>
          <p:cNvPr id="10" name="矩形 9">
            <a:extLst>
              <a:ext uri="{FF2B5EF4-FFF2-40B4-BE49-F238E27FC236}">
                <a16:creationId xmlns="" xmlns:a16="http://schemas.microsoft.com/office/drawing/2014/main" id="{811AE64C-2638-764C-848A-AF28194412A5}"/>
              </a:ext>
            </a:extLst>
          </p:cNvPr>
          <p:cNvSpPr/>
          <p:nvPr/>
        </p:nvSpPr>
        <p:spPr>
          <a:xfrm>
            <a:off x="4177949" y="6367485"/>
            <a:ext cx="6096000" cy="307777"/>
          </a:xfrm>
          <a:prstGeom prst="rect">
            <a:avLst/>
          </a:prstGeom>
        </p:spPr>
        <p:txBody>
          <a:bodyPr wrap="square">
            <a:spAutoFit/>
          </a:bodyPr>
          <a:lstStyle/>
          <a:p>
            <a:r>
              <a:rPr lang="en" altLang="zh-TW" sz="1400" dirty="0"/>
              <a:t>https://</a:t>
            </a:r>
            <a:r>
              <a:rPr lang="en" altLang="zh-TW" sz="1400" dirty="0" err="1"/>
              <a:t>zh.wikipedia.org</a:t>
            </a:r>
            <a:r>
              <a:rPr lang="en" altLang="zh-TW" sz="1400" dirty="0"/>
              <a:t>/wiki/</a:t>
            </a:r>
            <a:r>
              <a:rPr lang="zh-TW" altLang="en-US" sz="1400" dirty="0"/>
              <a:t>發光二極管</a:t>
            </a:r>
            <a:endParaRPr lang="en-US" altLang="zh-TW" sz="1400" dirty="0"/>
          </a:p>
        </p:txBody>
      </p:sp>
    </p:spTree>
    <p:extLst>
      <p:ext uri="{BB962C8B-B14F-4D97-AF65-F5344CB8AC3E}">
        <p14:creationId xmlns:p14="http://schemas.microsoft.com/office/powerpoint/2010/main" val="34197457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RGB LEDs</a:t>
            </a:r>
            <a:endParaRPr lang="zh-TW" altLang="en-US" dirty="0"/>
          </a:p>
        </p:txBody>
      </p:sp>
      <p:sp>
        <p:nvSpPr>
          <p:cNvPr id="4" name="矩形 3"/>
          <p:cNvSpPr/>
          <p:nvPr/>
        </p:nvSpPr>
        <p:spPr>
          <a:xfrm>
            <a:off x="3609316" y="6169601"/>
            <a:ext cx="7915746" cy="584775"/>
          </a:xfrm>
          <a:prstGeom prst="rect">
            <a:avLst/>
          </a:prstGeom>
        </p:spPr>
        <p:txBody>
          <a:bodyPr wrap="square">
            <a:spAutoFit/>
          </a:bodyPr>
          <a:lstStyle/>
          <a:p>
            <a:r>
              <a:rPr lang="en-US" altLang="zh-TW" sz="1600" dirty="0"/>
              <a:t>https://forum.chumbaka.asia/blog/2018/04/23/learn-difference-between-a-common-anode-and-common-cathode-tri-colour-led/</a:t>
            </a:r>
            <a:endParaRPr lang="zh-TW" altLang="en-US" sz="1600" dirty="0"/>
          </a:p>
        </p:txBody>
      </p:sp>
      <p:pic>
        <p:nvPicPr>
          <p:cNvPr id="6" name="圖片 5"/>
          <p:cNvPicPr>
            <a:picLocks noChangeAspect="1"/>
          </p:cNvPicPr>
          <p:nvPr/>
        </p:nvPicPr>
        <p:blipFill>
          <a:blip r:embed="rId2"/>
          <a:stretch>
            <a:fillRect/>
          </a:stretch>
        </p:blipFill>
        <p:spPr>
          <a:xfrm>
            <a:off x="952273" y="1334412"/>
            <a:ext cx="5995452" cy="2025807"/>
          </a:xfrm>
          <a:prstGeom prst="rect">
            <a:avLst/>
          </a:prstGeom>
        </p:spPr>
      </p:pic>
      <p:pic>
        <p:nvPicPr>
          <p:cNvPr id="1026" name="Picture 2" descr="https://forum.chumbaka.asia/wp-content/uploads/2018/04/common_cathode-1024x34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52273" y="3489115"/>
            <a:ext cx="5991422" cy="2024445"/>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4"/>
          <a:stretch>
            <a:fillRect/>
          </a:stretch>
        </p:blipFill>
        <p:spPr>
          <a:xfrm>
            <a:off x="6943695" y="1334412"/>
            <a:ext cx="4581367" cy="4179148"/>
          </a:xfrm>
          <a:prstGeom prst="rect">
            <a:avLst/>
          </a:prstGeom>
        </p:spPr>
      </p:pic>
      <p:sp>
        <p:nvSpPr>
          <p:cNvPr id="11" name="矩形 10"/>
          <p:cNvSpPr/>
          <p:nvPr/>
        </p:nvSpPr>
        <p:spPr>
          <a:xfrm>
            <a:off x="878186" y="3360219"/>
            <a:ext cx="6065509" cy="23253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658773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D99061B-0651-9148-8866-EFA997372AA3}"/>
              </a:ext>
            </a:extLst>
          </p:cNvPr>
          <p:cNvSpPr>
            <a:spLocks noGrp="1"/>
          </p:cNvSpPr>
          <p:nvPr>
            <p:ph type="title"/>
          </p:nvPr>
        </p:nvSpPr>
        <p:spPr>
          <a:xfrm>
            <a:off x="838200" y="365125"/>
            <a:ext cx="10515600" cy="981075"/>
          </a:xfrm>
        </p:spPr>
        <p:txBody>
          <a:bodyPr/>
          <a:lstStyle/>
          <a:p>
            <a:r>
              <a:rPr kumimoji="1" lang="en-US" altLang="zh-TW" dirty="0"/>
              <a:t>Buttons Schematics</a:t>
            </a:r>
            <a:endParaRPr kumimoji="1" lang="zh-TW" altLang="en-US" dirty="0"/>
          </a:p>
        </p:txBody>
      </p:sp>
      <p:pic>
        <p:nvPicPr>
          <p:cNvPr id="7" name="圖片 6">
            <a:extLst>
              <a:ext uri="{FF2B5EF4-FFF2-40B4-BE49-F238E27FC236}">
                <a16:creationId xmlns="" xmlns:a16="http://schemas.microsoft.com/office/drawing/2014/main" id="{1D3EB429-EF64-884F-83CD-DA28AED26D81}"/>
              </a:ext>
            </a:extLst>
          </p:cNvPr>
          <p:cNvPicPr>
            <a:picLocks noChangeAspect="1"/>
          </p:cNvPicPr>
          <p:nvPr/>
        </p:nvPicPr>
        <p:blipFill>
          <a:blip r:embed="rId2"/>
          <a:stretch>
            <a:fillRect/>
          </a:stretch>
        </p:blipFill>
        <p:spPr>
          <a:xfrm>
            <a:off x="1885147" y="1570951"/>
            <a:ext cx="2802468" cy="2695734"/>
          </a:xfrm>
          <a:prstGeom prst="rect">
            <a:avLst/>
          </a:prstGeom>
        </p:spPr>
      </p:pic>
      <p:sp>
        <p:nvSpPr>
          <p:cNvPr id="8" name="文字方塊 7">
            <a:extLst>
              <a:ext uri="{FF2B5EF4-FFF2-40B4-BE49-F238E27FC236}">
                <a16:creationId xmlns="" xmlns:a16="http://schemas.microsoft.com/office/drawing/2014/main" id="{CC94AD4F-DF63-6048-A55E-6D6EBBF78530}"/>
              </a:ext>
            </a:extLst>
          </p:cNvPr>
          <p:cNvSpPr txBox="1"/>
          <p:nvPr/>
        </p:nvSpPr>
        <p:spPr>
          <a:xfrm>
            <a:off x="1327837" y="2457153"/>
            <a:ext cx="362600" cy="461665"/>
          </a:xfrm>
          <a:prstGeom prst="rect">
            <a:avLst/>
          </a:prstGeom>
          <a:noFill/>
        </p:spPr>
        <p:txBody>
          <a:bodyPr wrap="none" rtlCol="0">
            <a:spAutoFit/>
          </a:bodyPr>
          <a:lstStyle/>
          <a:p>
            <a:r>
              <a:rPr kumimoji="1" lang="en-US" altLang="zh-TW" sz="2400" dirty="0"/>
              <a:t>A</a:t>
            </a:r>
            <a:endParaRPr kumimoji="1" lang="zh-TW" altLang="en-US" sz="2400" dirty="0"/>
          </a:p>
        </p:txBody>
      </p:sp>
      <p:sp>
        <p:nvSpPr>
          <p:cNvPr id="9" name="文字方塊 8">
            <a:extLst>
              <a:ext uri="{FF2B5EF4-FFF2-40B4-BE49-F238E27FC236}">
                <a16:creationId xmlns="" xmlns:a16="http://schemas.microsoft.com/office/drawing/2014/main" id="{68B257E1-0646-C74E-A39B-C03D7F3B54D3}"/>
              </a:ext>
            </a:extLst>
          </p:cNvPr>
          <p:cNvSpPr txBox="1"/>
          <p:nvPr/>
        </p:nvSpPr>
        <p:spPr>
          <a:xfrm>
            <a:off x="1327837" y="3885744"/>
            <a:ext cx="362600" cy="461665"/>
          </a:xfrm>
          <a:prstGeom prst="rect">
            <a:avLst/>
          </a:prstGeom>
          <a:noFill/>
        </p:spPr>
        <p:txBody>
          <a:bodyPr wrap="none" rtlCol="0">
            <a:spAutoFit/>
          </a:bodyPr>
          <a:lstStyle/>
          <a:p>
            <a:r>
              <a:rPr kumimoji="1" lang="en-US" altLang="zh-TW" sz="2400" dirty="0"/>
              <a:t>B</a:t>
            </a:r>
            <a:endParaRPr kumimoji="1" lang="zh-TW" altLang="en-US" sz="2400" dirty="0"/>
          </a:p>
        </p:txBody>
      </p:sp>
      <p:sp>
        <p:nvSpPr>
          <p:cNvPr id="10" name="文字方塊 9">
            <a:extLst>
              <a:ext uri="{FF2B5EF4-FFF2-40B4-BE49-F238E27FC236}">
                <a16:creationId xmlns="" xmlns:a16="http://schemas.microsoft.com/office/drawing/2014/main" id="{5B1EFBEC-826A-3246-87DE-E74BF4E65C59}"/>
              </a:ext>
            </a:extLst>
          </p:cNvPr>
          <p:cNvSpPr txBox="1"/>
          <p:nvPr/>
        </p:nvSpPr>
        <p:spPr>
          <a:xfrm>
            <a:off x="4786031" y="3654911"/>
            <a:ext cx="348172" cy="461665"/>
          </a:xfrm>
          <a:prstGeom prst="rect">
            <a:avLst/>
          </a:prstGeom>
          <a:noFill/>
        </p:spPr>
        <p:txBody>
          <a:bodyPr wrap="none" rtlCol="0">
            <a:spAutoFit/>
          </a:bodyPr>
          <a:lstStyle/>
          <a:p>
            <a:r>
              <a:rPr kumimoji="1" lang="en-US" altLang="zh-TW" sz="2400" dirty="0"/>
              <a:t>C</a:t>
            </a:r>
            <a:endParaRPr kumimoji="1" lang="zh-TW" altLang="en-US" sz="2400" dirty="0"/>
          </a:p>
        </p:txBody>
      </p:sp>
      <p:sp>
        <p:nvSpPr>
          <p:cNvPr id="11" name="文字方塊 10">
            <a:extLst>
              <a:ext uri="{FF2B5EF4-FFF2-40B4-BE49-F238E27FC236}">
                <a16:creationId xmlns="" xmlns:a16="http://schemas.microsoft.com/office/drawing/2014/main" id="{6BA84E3D-8F7B-9E41-81EE-AA6528488677}"/>
              </a:ext>
            </a:extLst>
          </p:cNvPr>
          <p:cNvSpPr txBox="1"/>
          <p:nvPr/>
        </p:nvSpPr>
        <p:spPr>
          <a:xfrm>
            <a:off x="4786031" y="2148988"/>
            <a:ext cx="373820" cy="461665"/>
          </a:xfrm>
          <a:prstGeom prst="rect">
            <a:avLst/>
          </a:prstGeom>
          <a:noFill/>
        </p:spPr>
        <p:txBody>
          <a:bodyPr wrap="none" rtlCol="0">
            <a:spAutoFit/>
          </a:bodyPr>
          <a:lstStyle/>
          <a:p>
            <a:r>
              <a:rPr kumimoji="1" lang="en-US" altLang="zh-TW" sz="2400" dirty="0"/>
              <a:t>D</a:t>
            </a:r>
            <a:endParaRPr kumimoji="1" lang="zh-TW" altLang="en-US" sz="2400" dirty="0"/>
          </a:p>
        </p:txBody>
      </p:sp>
      <p:cxnSp>
        <p:nvCxnSpPr>
          <p:cNvPr id="13" name="直線接點 12">
            <a:extLst>
              <a:ext uri="{FF2B5EF4-FFF2-40B4-BE49-F238E27FC236}">
                <a16:creationId xmlns="" xmlns:a16="http://schemas.microsoft.com/office/drawing/2014/main" id="{E6E1E4FA-FE31-734B-B6B3-9A0C1A718A5C}"/>
              </a:ext>
            </a:extLst>
          </p:cNvPr>
          <p:cNvCxnSpPr>
            <a:cxnSpLocks/>
          </p:cNvCxnSpPr>
          <p:nvPr/>
        </p:nvCxnSpPr>
        <p:spPr>
          <a:xfrm>
            <a:off x="1599210" y="2800837"/>
            <a:ext cx="931298" cy="6246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 xmlns:a16="http://schemas.microsoft.com/office/drawing/2014/main" id="{9914B721-2CAC-224C-8AC9-3386362EE4F3}"/>
              </a:ext>
            </a:extLst>
          </p:cNvPr>
          <p:cNvCxnSpPr>
            <a:cxnSpLocks/>
          </p:cNvCxnSpPr>
          <p:nvPr/>
        </p:nvCxnSpPr>
        <p:spPr>
          <a:xfrm flipV="1">
            <a:off x="1599210" y="3769210"/>
            <a:ext cx="1269336" cy="3473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 xmlns:a16="http://schemas.microsoft.com/office/drawing/2014/main" id="{90345883-283E-3F4E-9A10-8463CE8FBA72}"/>
              </a:ext>
            </a:extLst>
          </p:cNvPr>
          <p:cNvCxnSpPr>
            <a:cxnSpLocks/>
            <a:endCxn id="10" idx="1"/>
          </p:cNvCxnSpPr>
          <p:nvPr/>
        </p:nvCxnSpPr>
        <p:spPr>
          <a:xfrm>
            <a:off x="3854733" y="3573398"/>
            <a:ext cx="931298" cy="3123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 xmlns:a16="http://schemas.microsoft.com/office/drawing/2014/main" id="{C77E00E1-C191-2B44-82E6-E70611874893}"/>
              </a:ext>
            </a:extLst>
          </p:cNvPr>
          <p:cNvCxnSpPr>
            <a:cxnSpLocks/>
          </p:cNvCxnSpPr>
          <p:nvPr/>
        </p:nvCxnSpPr>
        <p:spPr>
          <a:xfrm flipV="1">
            <a:off x="3645983" y="2478957"/>
            <a:ext cx="1236342" cy="10099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rotWithShape="1">
          <a:blip r:embed="rId3"/>
          <a:srcRect t="17080" b="16882"/>
          <a:stretch/>
        </p:blipFill>
        <p:spPr>
          <a:xfrm>
            <a:off x="1885147" y="4229428"/>
            <a:ext cx="2808333" cy="1854575"/>
          </a:xfrm>
          <a:prstGeom prst="rect">
            <a:avLst/>
          </a:prstGeom>
        </p:spPr>
      </p:pic>
      <p:pic>
        <p:nvPicPr>
          <p:cNvPr id="4" name="內容版面配置區 3">
            <a:extLst>
              <a:ext uri="{FF2B5EF4-FFF2-40B4-BE49-F238E27FC236}">
                <a16:creationId xmlns="" xmlns:a16="http://schemas.microsoft.com/office/drawing/2014/main" id="{91FCE0D4-F704-E64E-ACF6-E0B56BC35C52}"/>
              </a:ext>
            </a:extLst>
          </p:cNvPr>
          <p:cNvPicPr>
            <a:picLocks noGrp="1" noChangeAspect="1"/>
          </p:cNvPicPr>
          <p:nvPr>
            <p:ph idx="1"/>
          </p:nvPr>
        </p:nvPicPr>
        <p:blipFill rotWithShape="1">
          <a:blip r:embed="rId4"/>
          <a:srcRect l="63129" r="1"/>
          <a:stretch/>
        </p:blipFill>
        <p:spPr>
          <a:xfrm>
            <a:off x="6096000" y="3719263"/>
            <a:ext cx="3321447" cy="2364740"/>
          </a:xfrm>
          <a:prstGeom prst="rect">
            <a:avLst/>
          </a:prstGeom>
        </p:spPr>
      </p:pic>
      <p:sp>
        <p:nvSpPr>
          <p:cNvPr id="5" name="文字方塊 4"/>
          <p:cNvSpPr txBox="1"/>
          <p:nvPr/>
        </p:nvSpPr>
        <p:spPr>
          <a:xfrm>
            <a:off x="6096000" y="1493623"/>
            <a:ext cx="4447051" cy="1631216"/>
          </a:xfrm>
          <a:prstGeom prst="rect">
            <a:avLst/>
          </a:prstGeom>
          <a:noFill/>
        </p:spPr>
        <p:txBody>
          <a:bodyPr wrap="none" rtlCol="0">
            <a:spAutoFit/>
          </a:bodyPr>
          <a:lstStyle/>
          <a:p>
            <a:r>
              <a:rPr lang="en-US" altLang="zh-TW" dirty="0" smtClean="0"/>
              <a:t>Notice that the pairs of pins</a:t>
            </a:r>
          </a:p>
          <a:p>
            <a:r>
              <a:rPr lang="en-US" altLang="zh-TW" dirty="0" smtClean="0"/>
              <a:t>A-D and B-C are always connected</a:t>
            </a:r>
          </a:p>
          <a:p>
            <a:endParaRPr lang="en-US" altLang="zh-TW" dirty="0"/>
          </a:p>
          <a:p>
            <a:r>
              <a:rPr lang="en-US" altLang="zh-TW" dirty="0" smtClean="0"/>
              <a:t>Please pay attention when wiring </a:t>
            </a:r>
          </a:p>
          <a:p>
            <a:r>
              <a:rPr lang="en-US" altLang="zh-TW" sz="2800" b="1" dirty="0" smtClean="0">
                <a:solidFill>
                  <a:srgbClr val="FF0000"/>
                </a:solidFill>
              </a:rPr>
              <a:t>do not make short circuit</a:t>
            </a:r>
            <a:endParaRPr lang="zh-TW" altLang="en-US" sz="2800" b="1" dirty="0">
              <a:solidFill>
                <a:srgbClr val="FF0000"/>
              </a:solidFill>
            </a:endParaRPr>
          </a:p>
        </p:txBody>
      </p:sp>
    </p:spTree>
    <p:extLst>
      <p:ext uri="{BB962C8B-B14F-4D97-AF65-F5344CB8AC3E}">
        <p14:creationId xmlns:p14="http://schemas.microsoft.com/office/powerpoint/2010/main" val="39265482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A558005-1866-F544-A212-0EA06ACD7EE7}"/>
              </a:ext>
            </a:extLst>
          </p:cNvPr>
          <p:cNvSpPr>
            <a:spLocks noGrp="1"/>
          </p:cNvSpPr>
          <p:nvPr>
            <p:ph type="title"/>
          </p:nvPr>
        </p:nvSpPr>
        <p:spPr>
          <a:xfrm>
            <a:off x="838200" y="365126"/>
            <a:ext cx="10515600" cy="676024"/>
          </a:xfrm>
        </p:spPr>
        <p:txBody>
          <a:bodyPr/>
          <a:lstStyle/>
          <a:p>
            <a:r>
              <a:rPr kumimoji="1" lang="en-US" altLang="zh-TW" dirty="0"/>
              <a:t>Button as a GPIO input</a:t>
            </a:r>
            <a:endParaRPr kumimoji="1" lang="zh-TW" altLang="en-US" dirty="0"/>
          </a:p>
        </p:txBody>
      </p:sp>
      <p:cxnSp>
        <p:nvCxnSpPr>
          <p:cNvPr id="4" name="直線接點 3">
            <a:extLst>
              <a:ext uri="{FF2B5EF4-FFF2-40B4-BE49-F238E27FC236}">
                <a16:creationId xmlns="" xmlns:a16="http://schemas.microsoft.com/office/drawing/2014/main" id="{914E8DA1-06CD-D944-A16C-972BA2C7801E}"/>
              </a:ext>
            </a:extLst>
          </p:cNvPr>
          <p:cNvCxnSpPr>
            <a:cxnSpLocks/>
          </p:cNvCxnSpPr>
          <p:nvPr/>
        </p:nvCxnSpPr>
        <p:spPr>
          <a:xfrm>
            <a:off x="3093790" y="4771884"/>
            <a:ext cx="138518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 xmlns:a16="http://schemas.microsoft.com/office/drawing/2014/main" id="{8EB07AFE-79BD-BD49-805E-8DDE3C22B620}"/>
              </a:ext>
            </a:extLst>
          </p:cNvPr>
          <p:cNvSpPr txBox="1"/>
          <p:nvPr/>
        </p:nvSpPr>
        <p:spPr>
          <a:xfrm>
            <a:off x="1595206" y="4587218"/>
            <a:ext cx="1416285" cy="369332"/>
          </a:xfrm>
          <a:prstGeom prst="rect">
            <a:avLst/>
          </a:prstGeom>
          <a:noFill/>
        </p:spPr>
        <p:txBody>
          <a:bodyPr wrap="none" rtlCol="0">
            <a:spAutoFit/>
          </a:bodyPr>
          <a:lstStyle/>
          <a:p>
            <a:r>
              <a:rPr kumimoji="1" lang="en-US" altLang="zh-TW" dirty="0"/>
              <a:t>Any GPIO pin</a:t>
            </a:r>
            <a:endParaRPr kumimoji="1" lang="zh-TW" altLang="en-US" dirty="0"/>
          </a:p>
        </p:txBody>
      </p:sp>
      <p:pic>
        <p:nvPicPr>
          <p:cNvPr id="12" name="圖片 11">
            <a:extLst>
              <a:ext uri="{FF2B5EF4-FFF2-40B4-BE49-F238E27FC236}">
                <a16:creationId xmlns="" xmlns:a16="http://schemas.microsoft.com/office/drawing/2014/main" id="{2DA1B3A9-A27A-EE4B-AE64-88D3DE8BB0CC}"/>
              </a:ext>
            </a:extLst>
          </p:cNvPr>
          <p:cNvPicPr>
            <a:picLocks noChangeAspect="1"/>
          </p:cNvPicPr>
          <p:nvPr/>
        </p:nvPicPr>
        <p:blipFill>
          <a:blip r:embed="rId2"/>
          <a:stretch>
            <a:fillRect/>
          </a:stretch>
        </p:blipFill>
        <p:spPr>
          <a:xfrm rot="5400000">
            <a:off x="3935597" y="5202429"/>
            <a:ext cx="1086745" cy="242707"/>
          </a:xfrm>
          <a:prstGeom prst="rect">
            <a:avLst/>
          </a:prstGeom>
        </p:spPr>
      </p:pic>
      <p:pic>
        <p:nvPicPr>
          <p:cNvPr id="16" name="圖片 15">
            <a:extLst>
              <a:ext uri="{FF2B5EF4-FFF2-40B4-BE49-F238E27FC236}">
                <a16:creationId xmlns="" xmlns:a16="http://schemas.microsoft.com/office/drawing/2014/main" id="{CFCD44EB-2477-5149-B090-9777BA109C74}"/>
              </a:ext>
            </a:extLst>
          </p:cNvPr>
          <p:cNvPicPr>
            <a:picLocks noChangeAspect="1"/>
          </p:cNvPicPr>
          <p:nvPr/>
        </p:nvPicPr>
        <p:blipFill rotWithShape="1">
          <a:blip r:embed="rId3"/>
          <a:srcRect l="25305" r="26133" b="27972"/>
          <a:stretch/>
        </p:blipFill>
        <p:spPr>
          <a:xfrm>
            <a:off x="4255935" y="5731774"/>
            <a:ext cx="446067" cy="661610"/>
          </a:xfrm>
          <a:prstGeom prst="rect">
            <a:avLst/>
          </a:prstGeom>
        </p:spPr>
      </p:pic>
      <p:sp>
        <p:nvSpPr>
          <p:cNvPr id="17" name="文字方塊 16">
            <a:extLst>
              <a:ext uri="{FF2B5EF4-FFF2-40B4-BE49-F238E27FC236}">
                <a16:creationId xmlns="" xmlns:a16="http://schemas.microsoft.com/office/drawing/2014/main" id="{E8E8875F-3E14-8D4C-877C-435D3DD06C0D}"/>
              </a:ext>
            </a:extLst>
          </p:cNvPr>
          <p:cNvSpPr txBox="1"/>
          <p:nvPr/>
        </p:nvSpPr>
        <p:spPr>
          <a:xfrm>
            <a:off x="1063423" y="2146417"/>
            <a:ext cx="4114844" cy="707886"/>
          </a:xfrm>
          <a:prstGeom prst="rect">
            <a:avLst/>
          </a:prstGeom>
          <a:noFill/>
        </p:spPr>
        <p:txBody>
          <a:bodyPr wrap="none" rtlCol="0">
            <a:spAutoFit/>
          </a:bodyPr>
          <a:lstStyle/>
          <a:p>
            <a:r>
              <a:rPr kumimoji="1" lang="en-US" altLang="zh-TW" sz="2000" dirty="0"/>
              <a:t>(A)Resistor pull low</a:t>
            </a:r>
          </a:p>
          <a:p>
            <a:r>
              <a:rPr kumimoji="1" lang="en-US" altLang="zh-TW" sz="2000" dirty="0"/>
              <a:t>      (logic of the GPIO pin will be LOW)</a:t>
            </a:r>
            <a:endParaRPr kumimoji="1" lang="zh-TW" altLang="en-US" sz="2000" dirty="0"/>
          </a:p>
        </p:txBody>
      </p:sp>
      <p:sp>
        <p:nvSpPr>
          <p:cNvPr id="18" name="文字方塊 17">
            <a:extLst>
              <a:ext uri="{FF2B5EF4-FFF2-40B4-BE49-F238E27FC236}">
                <a16:creationId xmlns="" xmlns:a16="http://schemas.microsoft.com/office/drawing/2014/main" id="{0707CEDE-7F90-DB4E-A6B0-27362B4976E6}"/>
              </a:ext>
            </a:extLst>
          </p:cNvPr>
          <p:cNvSpPr txBox="1"/>
          <p:nvPr/>
        </p:nvSpPr>
        <p:spPr>
          <a:xfrm>
            <a:off x="1063423" y="1178233"/>
            <a:ext cx="5908797" cy="461665"/>
          </a:xfrm>
          <a:prstGeom prst="rect">
            <a:avLst/>
          </a:prstGeom>
          <a:noFill/>
        </p:spPr>
        <p:txBody>
          <a:bodyPr wrap="none" rtlCol="0">
            <a:spAutoFit/>
          </a:bodyPr>
          <a:lstStyle/>
          <a:p>
            <a:r>
              <a:rPr kumimoji="1" lang="en-US" altLang="zh-TW" sz="2400" dirty="0"/>
              <a:t>There are 2 mechanisms implementing switch</a:t>
            </a:r>
            <a:endParaRPr kumimoji="1" lang="zh-TW" altLang="en-US" sz="2400" dirty="0"/>
          </a:p>
        </p:txBody>
      </p:sp>
      <p:cxnSp>
        <p:nvCxnSpPr>
          <p:cNvPr id="19" name="直線接點 18">
            <a:extLst>
              <a:ext uri="{FF2B5EF4-FFF2-40B4-BE49-F238E27FC236}">
                <a16:creationId xmlns="" xmlns:a16="http://schemas.microsoft.com/office/drawing/2014/main" id="{9EEDA7B1-CEDB-A646-B5B6-36C83829F9D9}"/>
              </a:ext>
            </a:extLst>
          </p:cNvPr>
          <p:cNvCxnSpPr>
            <a:cxnSpLocks/>
          </p:cNvCxnSpPr>
          <p:nvPr/>
        </p:nvCxnSpPr>
        <p:spPr>
          <a:xfrm>
            <a:off x="8573131" y="4736015"/>
            <a:ext cx="138518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 xmlns:a16="http://schemas.microsoft.com/office/drawing/2014/main" id="{2BD8220B-479A-A449-9440-0D1E6FAF25F9}"/>
              </a:ext>
            </a:extLst>
          </p:cNvPr>
          <p:cNvSpPr txBox="1"/>
          <p:nvPr/>
        </p:nvSpPr>
        <p:spPr>
          <a:xfrm>
            <a:off x="7074547" y="4551349"/>
            <a:ext cx="1416285" cy="369332"/>
          </a:xfrm>
          <a:prstGeom prst="rect">
            <a:avLst/>
          </a:prstGeom>
          <a:noFill/>
        </p:spPr>
        <p:txBody>
          <a:bodyPr wrap="none" rtlCol="0">
            <a:spAutoFit/>
          </a:bodyPr>
          <a:lstStyle/>
          <a:p>
            <a:r>
              <a:rPr kumimoji="1" lang="en-US" altLang="zh-TW" dirty="0"/>
              <a:t>Any GPIO pin</a:t>
            </a:r>
            <a:endParaRPr kumimoji="1" lang="zh-TW" altLang="en-US" dirty="0"/>
          </a:p>
        </p:txBody>
      </p:sp>
      <p:sp>
        <p:nvSpPr>
          <p:cNvPr id="23" name="文字方塊 22">
            <a:extLst>
              <a:ext uri="{FF2B5EF4-FFF2-40B4-BE49-F238E27FC236}">
                <a16:creationId xmlns="" xmlns:a16="http://schemas.microsoft.com/office/drawing/2014/main" id="{6845DE39-F35E-374F-8EDF-BA93323A38E4}"/>
              </a:ext>
            </a:extLst>
          </p:cNvPr>
          <p:cNvSpPr txBox="1"/>
          <p:nvPr/>
        </p:nvSpPr>
        <p:spPr>
          <a:xfrm>
            <a:off x="6686396" y="2146417"/>
            <a:ext cx="4114844" cy="707886"/>
          </a:xfrm>
          <a:prstGeom prst="rect">
            <a:avLst/>
          </a:prstGeom>
          <a:noFill/>
        </p:spPr>
        <p:txBody>
          <a:bodyPr wrap="none" rtlCol="0">
            <a:spAutoFit/>
          </a:bodyPr>
          <a:lstStyle/>
          <a:p>
            <a:r>
              <a:rPr kumimoji="1" lang="en-US" altLang="zh-TW" sz="2000" dirty="0"/>
              <a:t>(B)Resistor pull high</a:t>
            </a:r>
          </a:p>
          <a:p>
            <a:r>
              <a:rPr kumimoji="1" lang="en-US" altLang="zh-TW" sz="2000" dirty="0"/>
              <a:t>      (logic of the GPIO pin will be LOW)</a:t>
            </a:r>
            <a:endParaRPr kumimoji="1" lang="zh-TW" altLang="en-US" sz="2000" dirty="0"/>
          </a:p>
        </p:txBody>
      </p:sp>
      <p:sp>
        <p:nvSpPr>
          <p:cNvPr id="24" name="橢圓 23">
            <a:extLst>
              <a:ext uri="{FF2B5EF4-FFF2-40B4-BE49-F238E27FC236}">
                <a16:creationId xmlns="" xmlns:a16="http://schemas.microsoft.com/office/drawing/2014/main" id="{1F095111-5CBA-414F-AFA0-15AC936C3550}"/>
              </a:ext>
            </a:extLst>
          </p:cNvPr>
          <p:cNvSpPr/>
          <p:nvPr/>
        </p:nvSpPr>
        <p:spPr>
          <a:xfrm>
            <a:off x="9856807" y="3298292"/>
            <a:ext cx="184901" cy="1849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接點 25">
            <a:extLst>
              <a:ext uri="{FF2B5EF4-FFF2-40B4-BE49-F238E27FC236}">
                <a16:creationId xmlns="" xmlns:a16="http://schemas.microsoft.com/office/drawing/2014/main" id="{1C7F4AF2-E9C8-2D42-871C-050CE1A89A00}"/>
              </a:ext>
            </a:extLst>
          </p:cNvPr>
          <p:cNvCxnSpPr>
            <a:cxnSpLocks/>
            <a:stCxn id="24" idx="4"/>
          </p:cNvCxnSpPr>
          <p:nvPr/>
        </p:nvCxnSpPr>
        <p:spPr>
          <a:xfrm flipH="1">
            <a:off x="9949257" y="3483193"/>
            <a:ext cx="1" cy="1927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 xmlns:a16="http://schemas.microsoft.com/office/drawing/2014/main" id="{E583621D-718C-564C-8E35-17DE890291E3}"/>
              </a:ext>
            </a:extLst>
          </p:cNvPr>
          <p:cNvSpPr txBox="1"/>
          <p:nvPr/>
        </p:nvSpPr>
        <p:spPr>
          <a:xfrm>
            <a:off x="9658953" y="2928959"/>
            <a:ext cx="548548" cy="369332"/>
          </a:xfrm>
          <a:prstGeom prst="rect">
            <a:avLst/>
          </a:prstGeom>
          <a:noFill/>
        </p:spPr>
        <p:txBody>
          <a:bodyPr wrap="none" rtlCol="0">
            <a:spAutoFit/>
          </a:bodyPr>
          <a:lstStyle/>
          <a:p>
            <a:r>
              <a:rPr kumimoji="1" lang="en-US" altLang="zh-TW" dirty="0" err="1" smtClean="0">
                <a:solidFill>
                  <a:srgbClr val="FF0000"/>
                </a:solidFill>
              </a:rPr>
              <a:t>Vcc</a:t>
            </a:r>
            <a:endParaRPr kumimoji="1" lang="zh-TW" altLang="en-US" dirty="0">
              <a:solidFill>
                <a:srgbClr val="FF0000"/>
              </a:solidFill>
            </a:endParaRPr>
          </a:p>
        </p:txBody>
      </p:sp>
      <p:sp>
        <p:nvSpPr>
          <p:cNvPr id="29" name="文字方塊 28">
            <a:extLst>
              <a:ext uri="{FF2B5EF4-FFF2-40B4-BE49-F238E27FC236}">
                <a16:creationId xmlns="" xmlns:a16="http://schemas.microsoft.com/office/drawing/2014/main" id="{85C60127-3C4E-0640-AD43-9E0CF2DB2459}"/>
              </a:ext>
            </a:extLst>
          </p:cNvPr>
          <p:cNvSpPr txBox="1"/>
          <p:nvPr/>
        </p:nvSpPr>
        <p:spPr>
          <a:xfrm>
            <a:off x="4167825" y="6313030"/>
            <a:ext cx="622286" cy="369332"/>
          </a:xfrm>
          <a:prstGeom prst="rect">
            <a:avLst/>
          </a:prstGeom>
          <a:noFill/>
        </p:spPr>
        <p:txBody>
          <a:bodyPr wrap="none" rtlCol="0">
            <a:spAutoFit/>
          </a:bodyPr>
          <a:lstStyle/>
          <a:p>
            <a:r>
              <a:rPr kumimoji="1" lang="en-US" altLang="zh-TW" dirty="0"/>
              <a:t>GND</a:t>
            </a:r>
            <a:endParaRPr kumimoji="1" lang="zh-TW" altLang="en-US" dirty="0"/>
          </a:p>
        </p:txBody>
      </p:sp>
      <p:sp>
        <p:nvSpPr>
          <p:cNvPr id="31" name="文字方塊 30">
            <a:extLst>
              <a:ext uri="{FF2B5EF4-FFF2-40B4-BE49-F238E27FC236}">
                <a16:creationId xmlns="" xmlns:a16="http://schemas.microsoft.com/office/drawing/2014/main" id="{BE053BDE-AA37-1140-A284-D9D35BE22F1C}"/>
              </a:ext>
            </a:extLst>
          </p:cNvPr>
          <p:cNvSpPr txBox="1"/>
          <p:nvPr/>
        </p:nvSpPr>
        <p:spPr>
          <a:xfrm>
            <a:off x="1063423" y="1746307"/>
            <a:ext cx="979179" cy="461665"/>
          </a:xfrm>
          <a:prstGeom prst="rect">
            <a:avLst/>
          </a:prstGeom>
          <a:noFill/>
        </p:spPr>
        <p:txBody>
          <a:bodyPr wrap="none" rtlCol="0">
            <a:spAutoFit/>
          </a:bodyPr>
          <a:lstStyle/>
          <a:p>
            <a:r>
              <a:rPr kumimoji="1" lang="en-US" altLang="zh-TW" sz="2400" b="1" dirty="0"/>
              <a:t>Step 1</a:t>
            </a:r>
            <a:endParaRPr kumimoji="1" lang="zh-TW" altLang="en-US" sz="2400" b="1" dirty="0"/>
          </a:p>
        </p:txBody>
      </p:sp>
      <p:pic>
        <p:nvPicPr>
          <p:cNvPr id="32" name="圖片 31">
            <a:extLst>
              <a:ext uri="{FF2B5EF4-FFF2-40B4-BE49-F238E27FC236}">
                <a16:creationId xmlns="" xmlns:a16="http://schemas.microsoft.com/office/drawing/2014/main" id="{8905400D-8691-D94A-955D-6A473D77C360}"/>
              </a:ext>
            </a:extLst>
          </p:cNvPr>
          <p:cNvPicPr>
            <a:picLocks noChangeAspect="1"/>
          </p:cNvPicPr>
          <p:nvPr/>
        </p:nvPicPr>
        <p:blipFill>
          <a:blip r:embed="rId2"/>
          <a:stretch>
            <a:fillRect/>
          </a:stretch>
        </p:blipFill>
        <p:spPr>
          <a:xfrm rot="5400000">
            <a:off x="9414938" y="4084604"/>
            <a:ext cx="1086745" cy="242707"/>
          </a:xfrm>
          <a:prstGeom prst="rect">
            <a:avLst/>
          </a:prstGeom>
        </p:spPr>
      </p:pic>
    </p:spTree>
    <p:extLst>
      <p:ext uri="{BB962C8B-B14F-4D97-AF65-F5344CB8AC3E}">
        <p14:creationId xmlns:p14="http://schemas.microsoft.com/office/powerpoint/2010/main" val="3108552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A558005-1866-F544-A212-0EA06ACD7EE7}"/>
              </a:ext>
            </a:extLst>
          </p:cNvPr>
          <p:cNvSpPr>
            <a:spLocks noGrp="1"/>
          </p:cNvSpPr>
          <p:nvPr>
            <p:ph type="title"/>
          </p:nvPr>
        </p:nvSpPr>
        <p:spPr>
          <a:xfrm>
            <a:off x="838200" y="365126"/>
            <a:ext cx="10515600" cy="676024"/>
          </a:xfrm>
        </p:spPr>
        <p:txBody>
          <a:bodyPr/>
          <a:lstStyle/>
          <a:p>
            <a:r>
              <a:rPr kumimoji="1" lang="en-US" altLang="zh-TW" dirty="0"/>
              <a:t>Button as a GPIO input(Cont’d)</a:t>
            </a:r>
            <a:endParaRPr kumimoji="1" lang="zh-TW" altLang="en-US" dirty="0"/>
          </a:p>
        </p:txBody>
      </p:sp>
      <p:cxnSp>
        <p:nvCxnSpPr>
          <p:cNvPr id="4" name="直線接點 3">
            <a:extLst>
              <a:ext uri="{FF2B5EF4-FFF2-40B4-BE49-F238E27FC236}">
                <a16:creationId xmlns="" xmlns:a16="http://schemas.microsoft.com/office/drawing/2014/main" id="{914E8DA1-06CD-D944-A16C-972BA2C7801E}"/>
              </a:ext>
            </a:extLst>
          </p:cNvPr>
          <p:cNvCxnSpPr>
            <a:cxnSpLocks/>
          </p:cNvCxnSpPr>
          <p:nvPr/>
        </p:nvCxnSpPr>
        <p:spPr>
          <a:xfrm>
            <a:off x="3093790" y="4771884"/>
            <a:ext cx="138518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 xmlns:a16="http://schemas.microsoft.com/office/drawing/2014/main" id="{8EB07AFE-79BD-BD49-805E-8DDE3C22B620}"/>
              </a:ext>
            </a:extLst>
          </p:cNvPr>
          <p:cNvSpPr txBox="1"/>
          <p:nvPr/>
        </p:nvSpPr>
        <p:spPr>
          <a:xfrm>
            <a:off x="2405365" y="4595744"/>
            <a:ext cx="632353" cy="369332"/>
          </a:xfrm>
          <a:prstGeom prst="rect">
            <a:avLst/>
          </a:prstGeom>
          <a:noFill/>
        </p:spPr>
        <p:txBody>
          <a:bodyPr wrap="none" rtlCol="0">
            <a:spAutoFit/>
          </a:bodyPr>
          <a:lstStyle/>
          <a:p>
            <a:r>
              <a:rPr kumimoji="1" lang="en-US" altLang="zh-TW" dirty="0"/>
              <a:t>LOW</a:t>
            </a:r>
            <a:endParaRPr kumimoji="1" lang="zh-TW" altLang="en-US" dirty="0"/>
          </a:p>
        </p:txBody>
      </p:sp>
      <p:pic>
        <p:nvPicPr>
          <p:cNvPr id="12" name="圖片 11">
            <a:extLst>
              <a:ext uri="{FF2B5EF4-FFF2-40B4-BE49-F238E27FC236}">
                <a16:creationId xmlns="" xmlns:a16="http://schemas.microsoft.com/office/drawing/2014/main" id="{2DA1B3A9-A27A-EE4B-AE64-88D3DE8BB0CC}"/>
              </a:ext>
            </a:extLst>
          </p:cNvPr>
          <p:cNvPicPr>
            <a:picLocks noChangeAspect="1"/>
          </p:cNvPicPr>
          <p:nvPr/>
        </p:nvPicPr>
        <p:blipFill>
          <a:blip r:embed="rId2"/>
          <a:stretch>
            <a:fillRect/>
          </a:stretch>
        </p:blipFill>
        <p:spPr>
          <a:xfrm rot="5400000">
            <a:off x="3935597" y="5202429"/>
            <a:ext cx="1086745" cy="242707"/>
          </a:xfrm>
          <a:prstGeom prst="rect">
            <a:avLst/>
          </a:prstGeom>
        </p:spPr>
      </p:pic>
      <p:pic>
        <p:nvPicPr>
          <p:cNvPr id="16" name="圖片 15">
            <a:extLst>
              <a:ext uri="{FF2B5EF4-FFF2-40B4-BE49-F238E27FC236}">
                <a16:creationId xmlns="" xmlns:a16="http://schemas.microsoft.com/office/drawing/2014/main" id="{CFCD44EB-2477-5149-B090-9777BA109C74}"/>
              </a:ext>
            </a:extLst>
          </p:cNvPr>
          <p:cNvPicPr>
            <a:picLocks noChangeAspect="1"/>
          </p:cNvPicPr>
          <p:nvPr/>
        </p:nvPicPr>
        <p:blipFill rotWithShape="1">
          <a:blip r:embed="rId3"/>
          <a:srcRect l="25305" r="26133" b="27972"/>
          <a:stretch/>
        </p:blipFill>
        <p:spPr>
          <a:xfrm>
            <a:off x="4255935" y="5731774"/>
            <a:ext cx="446067" cy="661610"/>
          </a:xfrm>
          <a:prstGeom prst="rect">
            <a:avLst/>
          </a:prstGeom>
        </p:spPr>
      </p:pic>
      <p:sp>
        <p:nvSpPr>
          <p:cNvPr id="17" name="文字方塊 16">
            <a:extLst>
              <a:ext uri="{FF2B5EF4-FFF2-40B4-BE49-F238E27FC236}">
                <a16:creationId xmlns="" xmlns:a16="http://schemas.microsoft.com/office/drawing/2014/main" id="{E8E8875F-3E14-8D4C-877C-435D3DD06C0D}"/>
              </a:ext>
            </a:extLst>
          </p:cNvPr>
          <p:cNvSpPr txBox="1"/>
          <p:nvPr/>
        </p:nvSpPr>
        <p:spPr>
          <a:xfrm>
            <a:off x="1063423" y="2146417"/>
            <a:ext cx="4114844" cy="707886"/>
          </a:xfrm>
          <a:prstGeom prst="rect">
            <a:avLst/>
          </a:prstGeom>
          <a:noFill/>
        </p:spPr>
        <p:txBody>
          <a:bodyPr wrap="none" rtlCol="0">
            <a:spAutoFit/>
          </a:bodyPr>
          <a:lstStyle/>
          <a:p>
            <a:r>
              <a:rPr kumimoji="1" lang="en-US" altLang="zh-TW" sz="2000" dirty="0"/>
              <a:t>(A)between GPIO pin and 3.3V</a:t>
            </a:r>
          </a:p>
          <a:p>
            <a:r>
              <a:rPr kumimoji="1" lang="en-US" altLang="zh-TW" sz="2000" dirty="0"/>
              <a:t>      (logic of the GPIO pin will be LOW)</a:t>
            </a:r>
            <a:endParaRPr kumimoji="1" lang="zh-TW" altLang="en-US" sz="2000" dirty="0"/>
          </a:p>
        </p:txBody>
      </p:sp>
      <p:sp>
        <p:nvSpPr>
          <p:cNvPr id="18" name="文字方塊 17">
            <a:extLst>
              <a:ext uri="{FF2B5EF4-FFF2-40B4-BE49-F238E27FC236}">
                <a16:creationId xmlns="" xmlns:a16="http://schemas.microsoft.com/office/drawing/2014/main" id="{0707CEDE-7F90-DB4E-A6B0-27362B4976E6}"/>
              </a:ext>
            </a:extLst>
          </p:cNvPr>
          <p:cNvSpPr txBox="1"/>
          <p:nvPr/>
        </p:nvSpPr>
        <p:spPr>
          <a:xfrm>
            <a:off x="1063423" y="1178233"/>
            <a:ext cx="5908797" cy="461665"/>
          </a:xfrm>
          <a:prstGeom prst="rect">
            <a:avLst/>
          </a:prstGeom>
          <a:noFill/>
        </p:spPr>
        <p:txBody>
          <a:bodyPr wrap="none" rtlCol="0">
            <a:spAutoFit/>
          </a:bodyPr>
          <a:lstStyle/>
          <a:p>
            <a:r>
              <a:rPr kumimoji="1" lang="en-US" altLang="zh-TW" sz="2400" dirty="0"/>
              <a:t>There are 2 mechanisms implementing switch</a:t>
            </a:r>
            <a:endParaRPr kumimoji="1" lang="zh-TW" altLang="en-US" sz="2400" dirty="0"/>
          </a:p>
        </p:txBody>
      </p:sp>
      <p:cxnSp>
        <p:nvCxnSpPr>
          <p:cNvPr id="19" name="直線接點 18">
            <a:extLst>
              <a:ext uri="{FF2B5EF4-FFF2-40B4-BE49-F238E27FC236}">
                <a16:creationId xmlns="" xmlns:a16="http://schemas.microsoft.com/office/drawing/2014/main" id="{9EEDA7B1-CEDB-A646-B5B6-36C83829F9D9}"/>
              </a:ext>
            </a:extLst>
          </p:cNvPr>
          <p:cNvCxnSpPr>
            <a:cxnSpLocks/>
          </p:cNvCxnSpPr>
          <p:nvPr/>
        </p:nvCxnSpPr>
        <p:spPr>
          <a:xfrm>
            <a:off x="8573131" y="4736015"/>
            <a:ext cx="138518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 xmlns:a16="http://schemas.microsoft.com/office/drawing/2014/main" id="{2BD8220B-479A-A449-9440-0D1E6FAF25F9}"/>
              </a:ext>
            </a:extLst>
          </p:cNvPr>
          <p:cNvSpPr txBox="1"/>
          <p:nvPr/>
        </p:nvSpPr>
        <p:spPr>
          <a:xfrm>
            <a:off x="7888517" y="4551349"/>
            <a:ext cx="676788" cy="369332"/>
          </a:xfrm>
          <a:prstGeom prst="rect">
            <a:avLst/>
          </a:prstGeom>
          <a:noFill/>
        </p:spPr>
        <p:txBody>
          <a:bodyPr wrap="none" rtlCol="0">
            <a:spAutoFit/>
          </a:bodyPr>
          <a:lstStyle/>
          <a:p>
            <a:r>
              <a:rPr kumimoji="1" lang="en-US" altLang="zh-TW" dirty="0"/>
              <a:t>HIGH</a:t>
            </a:r>
            <a:endParaRPr kumimoji="1" lang="zh-TW" altLang="en-US" dirty="0"/>
          </a:p>
        </p:txBody>
      </p:sp>
      <p:sp>
        <p:nvSpPr>
          <p:cNvPr id="23" name="文字方塊 22">
            <a:extLst>
              <a:ext uri="{FF2B5EF4-FFF2-40B4-BE49-F238E27FC236}">
                <a16:creationId xmlns="" xmlns:a16="http://schemas.microsoft.com/office/drawing/2014/main" id="{6845DE39-F35E-374F-8EDF-BA93323A38E4}"/>
              </a:ext>
            </a:extLst>
          </p:cNvPr>
          <p:cNvSpPr txBox="1"/>
          <p:nvPr/>
        </p:nvSpPr>
        <p:spPr>
          <a:xfrm>
            <a:off x="6686396" y="2146417"/>
            <a:ext cx="4164923" cy="707886"/>
          </a:xfrm>
          <a:prstGeom prst="rect">
            <a:avLst/>
          </a:prstGeom>
          <a:noFill/>
        </p:spPr>
        <p:txBody>
          <a:bodyPr wrap="none" rtlCol="0">
            <a:spAutoFit/>
          </a:bodyPr>
          <a:lstStyle/>
          <a:p>
            <a:r>
              <a:rPr kumimoji="1" lang="en-US" altLang="zh-TW" sz="2000" dirty="0"/>
              <a:t>(B)between GPIO pin and GND</a:t>
            </a:r>
          </a:p>
          <a:p>
            <a:r>
              <a:rPr kumimoji="1" lang="en-US" altLang="zh-TW" sz="2000" dirty="0"/>
              <a:t>      (logic of the GPIO pin will be HIGH)</a:t>
            </a:r>
            <a:endParaRPr kumimoji="1" lang="zh-TW" altLang="en-US" sz="2000" dirty="0"/>
          </a:p>
        </p:txBody>
      </p:sp>
      <p:sp>
        <p:nvSpPr>
          <p:cNvPr id="24" name="橢圓 23">
            <a:extLst>
              <a:ext uri="{FF2B5EF4-FFF2-40B4-BE49-F238E27FC236}">
                <a16:creationId xmlns="" xmlns:a16="http://schemas.microsoft.com/office/drawing/2014/main" id="{1F095111-5CBA-414F-AFA0-15AC936C3550}"/>
              </a:ext>
            </a:extLst>
          </p:cNvPr>
          <p:cNvSpPr/>
          <p:nvPr/>
        </p:nvSpPr>
        <p:spPr>
          <a:xfrm>
            <a:off x="9856807" y="3298292"/>
            <a:ext cx="184901" cy="1849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接點 25">
            <a:extLst>
              <a:ext uri="{FF2B5EF4-FFF2-40B4-BE49-F238E27FC236}">
                <a16:creationId xmlns="" xmlns:a16="http://schemas.microsoft.com/office/drawing/2014/main" id="{1C7F4AF2-E9C8-2D42-871C-050CE1A89A00}"/>
              </a:ext>
            </a:extLst>
          </p:cNvPr>
          <p:cNvCxnSpPr>
            <a:cxnSpLocks/>
            <a:stCxn id="24" idx="4"/>
          </p:cNvCxnSpPr>
          <p:nvPr/>
        </p:nvCxnSpPr>
        <p:spPr>
          <a:xfrm flipH="1">
            <a:off x="9949257" y="3483193"/>
            <a:ext cx="1" cy="1927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 xmlns:a16="http://schemas.microsoft.com/office/drawing/2014/main" id="{E583621D-718C-564C-8E35-17DE890291E3}"/>
              </a:ext>
            </a:extLst>
          </p:cNvPr>
          <p:cNvSpPr txBox="1"/>
          <p:nvPr/>
        </p:nvSpPr>
        <p:spPr>
          <a:xfrm>
            <a:off x="9658953" y="2928959"/>
            <a:ext cx="548548" cy="369332"/>
          </a:xfrm>
          <a:prstGeom prst="rect">
            <a:avLst/>
          </a:prstGeom>
          <a:noFill/>
        </p:spPr>
        <p:txBody>
          <a:bodyPr wrap="none" rtlCol="0">
            <a:spAutoFit/>
          </a:bodyPr>
          <a:lstStyle/>
          <a:p>
            <a:r>
              <a:rPr kumimoji="1" lang="en-US" altLang="zh-TW" dirty="0" err="1" smtClean="0">
                <a:solidFill>
                  <a:srgbClr val="FF0000"/>
                </a:solidFill>
              </a:rPr>
              <a:t>Vcc</a:t>
            </a:r>
            <a:endParaRPr kumimoji="1" lang="zh-TW" altLang="en-US" dirty="0">
              <a:solidFill>
                <a:srgbClr val="FF0000"/>
              </a:solidFill>
            </a:endParaRPr>
          </a:p>
        </p:txBody>
      </p:sp>
      <p:sp>
        <p:nvSpPr>
          <p:cNvPr id="29" name="文字方塊 28">
            <a:extLst>
              <a:ext uri="{FF2B5EF4-FFF2-40B4-BE49-F238E27FC236}">
                <a16:creationId xmlns="" xmlns:a16="http://schemas.microsoft.com/office/drawing/2014/main" id="{85C60127-3C4E-0640-AD43-9E0CF2DB2459}"/>
              </a:ext>
            </a:extLst>
          </p:cNvPr>
          <p:cNvSpPr txBox="1"/>
          <p:nvPr/>
        </p:nvSpPr>
        <p:spPr>
          <a:xfrm>
            <a:off x="4167825" y="6313030"/>
            <a:ext cx="622286" cy="369332"/>
          </a:xfrm>
          <a:prstGeom prst="rect">
            <a:avLst/>
          </a:prstGeom>
          <a:noFill/>
        </p:spPr>
        <p:txBody>
          <a:bodyPr wrap="none" rtlCol="0">
            <a:spAutoFit/>
          </a:bodyPr>
          <a:lstStyle/>
          <a:p>
            <a:r>
              <a:rPr kumimoji="1" lang="en-US" altLang="zh-TW" dirty="0"/>
              <a:t>GND</a:t>
            </a:r>
            <a:endParaRPr kumimoji="1" lang="zh-TW" altLang="en-US" dirty="0"/>
          </a:p>
        </p:txBody>
      </p:sp>
      <p:sp>
        <p:nvSpPr>
          <p:cNvPr id="31" name="文字方塊 30">
            <a:extLst>
              <a:ext uri="{FF2B5EF4-FFF2-40B4-BE49-F238E27FC236}">
                <a16:creationId xmlns="" xmlns:a16="http://schemas.microsoft.com/office/drawing/2014/main" id="{BE053BDE-AA37-1140-A284-D9D35BE22F1C}"/>
              </a:ext>
            </a:extLst>
          </p:cNvPr>
          <p:cNvSpPr txBox="1"/>
          <p:nvPr/>
        </p:nvSpPr>
        <p:spPr>
          <a:xfrm>
            <a:off x="1063423" y="1746307"/>
            <a:ext cx="4245649" cy="461665"/>
          </a:xfrm>
          <a:prstGeom prst="rect">
            <a:avLst/>
          </a:prstGeom>
          <a:noFill/>
        </p:spPr>
        <p:txBody>
          <a:bodyPr wrap="none" rtlCol="0">
            <a:spAutoFit/>
          </a:bodyPr>
          <a:lstStyle/>
          <a:p>
            <a:r>
              <a:rPr kumimoji="1" lang="en-US" altLang="zh-TW" sz="2400" b="1" dirty="0"/>
              <a:t>Step 2 </a:t>
            </a:r>
            <a:r>
              <a:rPr kumimoji="1" lang="en-US" altLang="zh-TW" sz="2400" dirty="0"/>
              <a:t>Interpolate the button </a:t>
            </a:r>
            <a:r>
              <a:rPr kumimoji="1" lang="en-US" altLang="zh-TW" sz="2400" dirty="0" err="1"/>
              <a:t>sw</a:t>
            </a:r>
            <a:endParaRPr kumimoji="1" lang="zh-TW" altLang="en-US" sz="2400" b="1" dirty="0"/>
          </a:p>
        </p:txBody>
      </p:sp>
      <p:pic>
        <p:nvPicPr>
          <p:cNvPr id="32" name="圖片 31">
            <a:extLst>
              <a:ext uri="{FF2B5EF4-FFF2-40B4-BE49-F238E27FC236}">
                <a16:creationId xmlns="" xmlns:a16="http://schemas.microsoft.com/office/drawing/2014/main" id="{8905400D-8691-D94A-955D-6A473D77C360}"/>
              </a:ext>
            </a:extLst>
          </p:cNvPr>
          <p:cNvPicPr>
            <a:picLocks noChangeAspect="1"/>
          </p:cNvPicPr>
          <p:nvPr/>
        </p:nvPicPr>
        <p:blipFill>
          <a:blip r:embed="rId2"/>
          <a:stretch>
            <a:fillRect/>
          </a:stretch>
        </p:blipFill>
        <p:spPr>
          <a:xfrm rot="5400000">
            <a:off x="9414938" y="4084604"/>
            <a:ext cx="1086745" cy="242707"/>
          </a:xfrm>
          <a:prstGeom prst="rect">
            <a:avLst/>
          </a:prstGeom>
        </p:spPr>
      </p:pic>
      <p:sp>
        <p:nvSpPr>
          <p:cNvPr id="21" name="橢圓 20">
            <a:extLst>
              <a:ext uri="{FF2B5EF4-FFF2-40B4-BE49-F238E27FC236}">
                <a16:creationId xmlns="" xmlns:a16="http://schemas.microsoft.com/office/drawing/2014/main" id="{049BEB64-9F14-B24F-9D55-E8041DF4E021}"/>
              </a:ext>
            </a:extLst>
          </p:cNvPr>
          <p:cNvSpPr/>
          <p:nvPr/>
        </p:nvSpPr>
        <p:spPr>
          <a:xfrm>
            <a:off x="4375894" y="3298292"/>
            <a:ext cx="184901" cy="1849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2" name="直線接點 21">
            <a:extLst>
              <a:ext uri="{FF2B5EF4-FFF2-40B4-BE49-F238E27FC236}">
                <a16:creationId xmlns="" xmlns:a16="http://schemas.microsoft.com/office/drawing/2014/main" id="{FD56673F-CE75-7D4D-996E-215769143055}"/>
              </a:ext>
            </a:extLst>
          </p:cNvPr>
          <p:cNvCxnSpPr>
            <a:cxnSpLocks/>
            <a:stCxn id="21" idx="4"/>
          </p:cNvCxnSpPr>
          <p:nvPr/>
        </p:nvCxnSpPr>
        <p:spPr>
          <a:xfrm flipH="1">
            <a:off x="4468344" y="3483193"/>
            <a:ext cx="1" cy="1927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 xmlns:a16="http://schemas.microsoft.com/office/drawing/2014/main" id="{A7A4C171-25A9-BF4D-A0CD-DD760C052FDF}"/>
              </a:ext>
            </a:extLst>
          </p:cNvPr>
          <p:cNvSpPr txBox="1"/>
          <p:nvPr/>
        </p:nvSpPr>
        <p:spPr>
          <a:xfrm>
            <a:off x="4178040" y="2928959"/>
            <a:ext cx="548548" cy="369332"/>
          </a:xfrm>
          <a:prstGeom prst="rect">
            <a:avLst/>
          </a:prstGeom>
          <a:noFill/>
        </p:spPr>
        <p:txBody>
          <a:bodyPr wrap="none" rtlCol="0">
            <a:spAutoFit/>
          </a:bodyPr>
          <a:lstStyle/>
          <a:p>
            <a:r>
              <a:rPr kumimoji="1" lang="en-US" altLang="zh-TW" dirty="0" err="1" smtClean="0">
                <a:solidFill>
                  <a:srgbClr val="FF0000"/>
                </a:solidFill>
              </a:rPr>
              <a:t>Vcc</a:t>
            </a:r>
            <a:endParaRPr kumimoji="1" lang="zh-TW" altLang="en-US" dirty="0">
              <a:solidFill>
                <a:srgbClr val="FF0000"/>
              </a:solidFill>
            </a:endParaRPr>
          </a:p>
        </p:txBody>
      </p:sp>
      <p:pic>
        <p:nvPicPr>
          <p:cNvPr id="3" name="圖片 2">
            <a:extLst>
              <a:ext uri="{FF2B5EF4-FFF2-40B4-BE49-F238E27FC236}">
                <a16:creationId xmlns="" xmlns:a16="http://schemas.microsoft.com/office/drawing/2014/main" id="{35D64C5D-E599-574B-959B-2F74DDB6E42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55165" l="0" r="100000">
                        <a14:foregroundMark x1="4833" y1="42769" x2="16333" y2="42769"/>
                        <a14:foregroundMark x1="83833" y1="42769" x2="91833" y2="42355"/>
                      </a14:backgroundRemoval>
                    </a14:imgEffect>
                  </a14:imgLayer>
                </a14:imgProps>
              </a:ext>
            </a:extLst>
          </a:blip>
          <a:srcRect b="45983"/>
          <a:stretch/>
        </p:blipFill>
        <p:spPr>
          <a:xfrm rot="5400000">
            <a:off x="4063262" y="3972661"/>
            <a:ext cx="1099040" cy="478890"/>
          </a:xfrm>
          <a:prstGeom prst="rect">
            <a:avLst/>
          </a:prstGeom>
        </p:spPr>
      </p:pic>
      <p:pic>
        <p:nvPicPr>
          <p:cNvPr id="27" name="圖片 26">
            <a:extLst>
              <a:ext uri="{FF2B5EF4-FFF2-40B4-BE49-F238E27FC236}">
                <a16:creationId xmlns="" xmlns:a16="http://schemas.microsoft.com/office/drawing/2014/main" id="{9FE63ACF-DD7B-1F4C-8953-07A99A4EC817}"/>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0" b="55165" l="0" r="100000">
                        <a14:foregroundMark x1="4833" y1="42769" x2="16333" y2="42769"/>
                        <a14:foregroundMark x1="83833" y1="42769" x2="91833" y2="42355"/>
                      </a14:backgroundRemoval>
                    </a14:imgEffect>
                  </a14:imgLayer>
                </a14:imgProps>
              </a:ext>
            </a:extLst>
          </a:blip>
          <a:srcRect b="45983"/>
          <a:stretch/>
        </p:blipFill>
        <p:spPr>
          <a:xfrm rot="5400000">
            <a:off x="9546732" y="5046090"/>
            <a:ext cx="1099040" cy="478890"/>
          </a:xfrm>
          <a:prstGeom prst="rect">
            <a:avLst/>
          </a:prstGeom>
        </p:spPr>
      </p:pic>
      <p:pic>
        <p:nvPicPr>
          <p:cNvPr id="30" name="圖片 29">
            <a:extLst>
              <a:ext uri="{FF2B5EF4-FFF2-40B4-BE49-F238E27FC236}">
                <a16:creationId xmlns="" xmlns:a16="http://schemas.microsoft.com/office/drawing/2014/main" id="{D74C78A8-1821-1844-BE69-A8CDEA842AD3}"/>
              </a:ext>
            </a:extLst>
          </p:cNvPr>
          <p:cNvPicPr>
            <a:picLocks noChangeAspect="1"/>
          </p:cNvPicPr>
          <p:nvPr/>
        </p:nvPicPr>
        <p:blipFill rotWithShape="1">
          <a:blip r:embed="rId3"/>
          <a:srcRect l="25305" r="26133" b="27972"/>
          <a:stretch/>
        </p:blipFill>
        <p:spPr>
          <a:xfrm>
            <a:off x="9735277" y="5734376"/>
            <a:ext cx="446067" cy="661610"/>
          </a:xfrm>
          <a:prstGeom prst="rect">
            <a:avLst/>
          </a:prstGeom>
        </p:spPr>
      </p:pic>
      <p:sp>
        <p:nvSpPr>
          <p:cNvPr id="33" name="文字方塊 32">
            <a:extLst>
              <a:ext uri="{FF2B5EF4-FFF2-40B4-BE49-F238E27FC236}">
                <a16:creationId xmlns="" xmlns:a16="http://schemas.microsoft.com/office/drawing/2014/main" id="{52164386-81A1-8648-AB7B-808BF92C1FB9}"/>
              </a:ext>
            </a:extLst>
          </p:cNvPr>
          <p:cNvSpPr txBox="1"/>
          <p:nvPr/>
        </p:nvSpPr>
        <p:spPr>
          <a:xfrm>
            <a:off x="9647167" y="6315632"/>
            <a:ext cx="622286" cy="369332"/>
          </a:xfrm>
          <a:prstGeom prst="rect">
            <a:avLst/>
          </a:prstGeom>
          <a:noFill/>
        </p:spPr>
        <p:txBody>
          <a:bodyPr wrap="none" rtlCol="0">
            <a:spAutoFit/>
          </a:bodyPr>
          <a:lstStyle/>
          <a:p>
            <a:r>
              <a:rPr kumimoji="1" lang="en-US" altLang="zh-TW" dirty="0"/>
              <a:t>GND</a:t>
            </a:r>
            <a:endParaRPr kumimoji="1" lang="zh-TW" altLang="en-US" dirty="0"/>
          </a:p>
        </p:txBody>
      </p:sp>
    </p:spTree>
    <p:extLst>
      <p:ext uri="{BB962C8B-B14F-4D97-AF65-F5344CB8AC3E}">
        <p14:creationId xmlns:p14="http://schemas.microsoft.com/office/powerpoint/2010/main" val="30852851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A558005-1866-F544-A212-0EA06ACD7EE7}"/>
              </a:ext>
            </a:extLst>
          </p:cNvPr>
          <p:cNvSpPr>
            <a:spLocks noGrp="1"/>
          </p:cNvSpPr>
          <p:nvPr>
            <p:ph type="title"/>
          </p:nvPr>
        </p:nvSpPr>
        <p:spPr>
          <a:xfrm>
            <a:off x="838200" y="365126"/>
            <a:ext cx="10515600" cy="676024"/>
          </a:xfrm>
        </p:spPr>
        <p:txBody>
          <a:bodyPr/>
          <a:lstStyle/>
          <a:p>
            <a:r>
              <a:rPr kumimoji="1" lang="en-US" altLang="zh-TW" dirty="0"/>
              <a:t>Button as a GPIO input (Cont’d)</a:t>
            </a:r>
            <a:endParaRPr kumimoji="1" lang="zh-TW" altLang="en-US" dirty="0"/>
          </a:p>
        </p:txBody>
      </p:sp>
      <p:cxnSp>
        <p:nvCxnSpPr>
          <p:cNvPr id="4" name="直線接點 3">
            <a:extLst>
              <a:ext uri="{FF2B5EF4-FFF2-40B4-BE49-F238E27FC236}">
                <a16:creationId xmlns="" xmlns:a16="http://schemas.microsoft.com/office/drawing/2014/main" id="{914E8DA1-06CD-D944-A16C-972BA2C7801E}"/>
              </a:ext>
            </a:extLst>
          </p:cNvPr>
          <p:cNvCxnSpPr>
            <a:cxnSpLocks/>
          </p:cNvCxnSpPr>
          <p:nvPr/>
        </p:nvCxnSpPr>
        <p:spPr>
          <a:xfrm>
            <a:off x="3093790" y="4771884"/>
            <a:ext cx="138518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 xmlns:a16="http://schemas.microsoft.com/office/drawing/2014/main" id="{8EB07AFE-79BD-BD49-805E-8DDE3C22B620}"/>
              </a:ext>
            </a:extLst>
          </p:cNvPr>
          <p:cNvSpPr txBox="1"/>
          <p:nvPr/>
        </p:nvSpPr>
        <p:spPr>
          <a:xfrm>
            <a:off x="2405365" y="4595744"/>
            <a:ext cx="676788" cy="369332"/>
          </a:xfrm>
          <a:prstGeom prst="rect">
            <a:avLst/>
          </a:prstGeom>
          <a:noFill/>
        </p:spPr>
        <p:txBody>
          <a:bodyPr wrap="none" rtlCol="0">
            <a:spAutoFit/>
          </a:bodyPr>
          <a:lstStyle/>
          <a:p>
            <a:r>
              <a:rPr kumimoji="1" lang="en-US" altLang="zh-TW" dirty="0"/>
              <a:t>HIGH</a:t>
            </a:r>
            <a:endParaRPr kumimoji="1" lang="zh-TW" altLang="en-US" dirty="0"/>
          </a:p>
        </p:txBody>
      </p:sp>
      <p:pic>
        <p:nvPicPr>
          <p:cNvPr id="12" name="圖片 11">
            <a:extLst>
              <a:ext uri="{FF2B5EF4-FFF2-40B4-BE49-F238E27FC236}">
                <a16:creationId xmlns="" xmlns:a16="http://schemas.microsoft.com/office/drawing/2014/main" id="{2DA1B3A9-A27A-EE4B-AE64-88D3DE8BB0CC}"/>
              </a:ext>
            </a:extLst>
          </p:cNvPr>
          <p:cNvPicPr>
            <a:picLocks noChangeAspect="1"/>
          </p:cNvPicPr>
          <p:nvPr/>
        </p:nvPicPr>
        <p:blipFill>
          <a:blip r:embed="rId2"/>
          <a:stretch>
            <a:fillRect/>
          </a:stretch>
        </p:blipFill>
        <p:spPr>
          <a:xfrm rot="5400000">
            <a:off x="3935597" y="5202429"/>
            <a:ext cx="1086745" cy="242707"/>
          </a:xfrm>
          <a:prstGeom prst="rect">
            <a:avLst/>
          </a:prstGeom>
        </p:spPr>
      </p:pic>
      <p:pic>
        <p:nvPicPr>
          <p:cNvPr id="16" name="圖片 15">
            <a:extLst>
              <a:ext uri="{FF2B5EF4-FFF2-40B4-BE49-F238E27FC236}">
                <a16:creationId xmlns="" xmlns:a16="http://schemas.microsoft.com/office/drawing/2014/main" id="{CFCD44EB-2477-5149-B090-9777BA109C74}"/>
              </a:ext>
            </a:extLst>
          </p:cNvPr>
          <p:cNvPicPr>
            <a:picLocks noChangeAspect="1"/>
          </p:cNvPicPr>
          <p:nvPr/>
        </p:nvPicPr>
        <p:blipFill rotWithShape="1">
          <a:blip r:embed="rId3"/>
          <a:srcRect l="25305" r="26133" b="27972"/>
          <a:stretch/>
        </p:blipFill>
        <p:spPr>
          <a:xfrm>
            <a:off x="4255935" y="5731774"/>
            <a:ext cx="446067" cy="661610"/>
          </a:xfrm>
          <a:prstGeom prst="rect">
            <a:avLst/>
          </a:prstGeom>
        </p:spPr>
      </p:pic>
      <p:sp>
        <p:nvSpPr>
          <p:cNvPr id="17" name="文字方塊 16">
            <a:extLst>
              <a:ext uri="{FF2B5EF4-FFF2-40B4-BE49-F238E27FC236}">
                <a16:creationId xmlns="" xmlns:a16="http://schemas.microsoft.com/office/drawing/2014/main" id="{E8E8875F-3E14-8D4C-877C-435D3DD06C0D}"/>
              </a:ext>
            </a:extLst>
          </p:cNvPr>
          <p:cNvSpPr txBox="1"/>
          <p:nvPr/>
        </p:nvSpPr>
        <p:spPr>
          <a:xfrm>
            <a:off x="1063423" y="2146417"/>
            <a:ext cx="4607415" cy="707886"/>
          </a:xfrm>
          <a:prstGeom prst="rect">
            <a:avLst/>
          </a:prstGeom>
          <a:noFill/>
        </p:spPr>
        <p:txBody>
          <a:bodyPr wrap="none" rtlCol="0">
            <a:spAutoFit/>
          </a:bodyPr>
          <a:lstStyle/>
          <a:p>
            <a:r>
              <a:rPr kumimoji="1" lang="en-US" altLang="zh-TW" sz="2000" dirty="0"/>
              <a:t>(A)GPIO PIN will be pulled HIGH by the SW</a:t>
            </a:r>
          </a:p>
          <a:p>
            <a:r>
              <a:rPr kumimoji="1" lang="en-US" altLang="zh-TW" sz="2000" dirty="0"/>
              <a:t>      (logic of the GPIO pin will be HIGH)</a:t>
            </a:r>
            <a:endParaRPr kumimoji="1" lang="zh-TW" altLang="en-US" sz="2000" dirty="0"/>
          </a:p>
        </p:txBody>
      </p:sp>
      <p:sp>
        <p:nvSpPr>
          <p:cNvPr id="18" name="文字方塊 17">
            <a:extLst>
              <a:ext uri="{FF2B5EF4-FFF2-40B4-BE49-F238E27FC236}">
                <a16:creationId xmlns="" xmlns:a16="http://schemas.microsoft.com/office/drawing/2014/main" id="{0707CEDE-7F90-DB4E-A6B0-27362B4976E6}"/>
              </a:ext>
            </a:extLst>
          </p:cNvPr>
          <p:cNvSpPr txBox="1"/>
          <p:nvPr/>
        </p:nvSpPr>
        <p:spPr>
          <a:xfrm>
            <a:off x="1063423" y="1178233"/>
            <a:ext cx="5908797" cy="461665"/>
          </a:xfrm>
          <a:prstGeom prst="rect">
            <a:avLst/>
          </a:prstGeom>
          <a:noFill/>
        </p:spPr>
        <p:txBody>
          <a:bodyPr wrap="none" rtlCol="0">
            <a:spAutoFit/>
          </a:bodyPr>
          <a:lstStyle/>
          <a:p>
            <a:r>
              <a:rPr kumimoji="1" lang="en-US" altLang="zh-TW" sz="2400" dirty="0"/>
              <a:t>There are 2 mechanisms implementing switch</a:t>
            </a:r>
            <a:endParaRPr kumimoji="1" lang="zh-TW" altLang="en-US" sz="2400" dirty="0"/>
          </a:p>
        </p:txBody>
      </p:sp>
      <p:cxnSp>
        <p:nvCxnSpPr>
          <p:cNvPr id="19" name="直線接點 18">
            <a:extLst>
              <a:ext uri="{FF2B5EF4-FFF2-40B4-BE49-F238E27FC236}">
                <a16:creationId xmlns="" xmlns:a16="http://schemas.microsoft.com/office/drawing/2014/main" id="{9EEDA7B1-CEDB-A646-B5B6-36C83829F9D9}"/>
              </a:ext>
            </a:extLst>
          </p:cNvPr>
          <p:cNvCxnSpPr>
            <a:cxnSpLocks/>
          </p:cNvCxnSpPr>
          <p:nvPr/>
        </p:nvCxnSpPr>
        <p:spPr>
          <a:xfrm>
            <a:off x="8573131" y="4736015"/>
            <a:ext cx="138518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 xmlns:a16="http://schemas.microsoft.com/office/drawing/2014/main" id="{2BD8220B-479A-A449-9440-0D1E6FAF25F9}"/>
              </a:ext>
            </a:extLst>
          </p:cNvPr>
          <p:cNvSpPr txBox="1"/>
          <p:nvPr/>
        </p:nvSpPr>
        <p:spPr>
          <a:xfrm>
            <a:off x="7888517" y="4551349"/>
            <a:ext cx="632353" cy="369332"/>
          </a:xfrm>
          <a:prstGeom prst="rect">
            <a:avLst/>
          </a:prstGeom>
          <a:noFill/>
        </p:spPr>
        <p:txBody>
          <a:bodyPr wrap="none" rtlCol="0">
            <a:spAutoFit/>
          </a:bodyPr>
          <a:lstStyle/>
          <a:p>
            <a:r>
              <a:rPr kumimoji="1" lang="en-US" altLang="zh-TW" dirty="0"/>
              <a:t>LOW</a:t>
            </a:r>
            <a:endParaRPr kumimoji="1" lang="zh-TW" altLang="en-US" dirty="0"/>
          </a:p>
        </p:txBody>
      </p:sp>
      <p:sp>
        <p:nvSpPr>
          <p:cNvPr id="23" name="文字方塊 22">
            <a:extLst>
              <a:ext uri="{FF2B5EF4-FFF2-40B4-BE49-F238E27FC236}">
                <a16:creationId xmlns="" xmlns:a16="http://schemas.microsoft.com/office/drawing/2014/main" id="{6845DE39-F35E-374F-8EDF-BA93323A38E4}"/>
              </a:ext>
            </a:extLst>
          </p:cNvPr>
          <p:cNvSpPr txBox="1"/>
          <p:nvPr/>
        </p:nvSpPr>
        <p:spPr>
          <a:xfrm>
            <a:off x="6686396" y="2146417"/>
            <a:ext cx="4655505" cy="707886"/>
          </a:xfrm>
          <a:prstGeom prst="rect">
            <a:avLst/>
          </a:prstGeom>
          <a:noFill/>
        </p:spPr>
        <p:txBody>
          <a:bodyPr wrap="none" rtlCol="0">
            <a:spAutoFit/>
          </a:bodyPr>
          <a:lstStyle/>
          <a:p>
            <a:r>
              <a:rPr kumimoji="1" lang="en-US" altLang="zh-TW" sz="2000" dirty="0"/>
              <a:t>(B) GPIO PIN will be pulled HIGH by the SW</a:t>
            </a:r>
          </a:p>
          <a:p>
            <a:r>
              <a:rPr kumimoji="1" lang="en-US" altLang="zh-TW" sz="2000" dirty="0"/>
              <a:t>      (logic of the GPIO pin will be LOW)</a:t>
            </a:r>
            <a:endParaRPr kumimoji="1" lang="zh-TW" altLang="en-US" sz="2000" dirty="0"/>
          </a:p>
        </p:txBody>
      </p:sp>
      <p:sp>
        <p:nvSpPr>
          <p:cNvPr id="24" name="橢圓 23">
            <a:extLst>
              <a:ext uri="{FF2B5EF4-FFF2-40B4-BE49-F238E27FC236}">
                <a16:creationId xmlns="" xmlns:a16="http://schemas.microsoft.com/office/drawing/2014/main" id="{1F095111-5CBA-414F-AFA0-15AC936C3550}"/>
              </a:ext>
            </a:extLst>
          </p:cNvPr>
          <p:cNvSpPr/>
          <p:nvPr/>
        </p:nvSpPr>
        <p:spPr>
          <a:xfrm>
            <a:off x="9856807" y="3298292"/>
            <a:ext cx="184901" cy="1849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接點 25">
            <a:extLst>
              <a:ext uri="{FF2B5EF4-FFF2-40B4-BE49-F238E27FC236}">
                <a16:creationId xmlns="" xmlns:a16="http://schemas.microsoft.com/office/drawing/2014/main" id="{1C7F4AF2-E9C8-2D42-871C-050CE1A89A00}"/>
              </a:ext>
            </a:extLst>
          </p:cNvPr>
          <p:cNvCxnSpPr>
            <a:cxnSpLocks/>
            <a:stCxn id="24" idx="4"/>
          </p:cNvCxnSpPr>
          <p:nvPr/>
        </p:nvCxnSpPr>
        <p:spPr>
          <a:xfrm flipH="1">
            <a:off x="9949257" y="3483193"/>
            <a:ext cx="1" cy="1927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 xmlns:a16="http://schemas.microsoft.com/office/drawing/2014/main" id="{E583621D-718C-564C-8E35-17DE890291E3}"/>
              </a:ext>
            </a:extLst>
          </p:cNvPr>
          <p:cNvSpPr txBox="1"/>
          <p:nvPr/>
        </p:nvSpPr>
        <p:spPr>
          <a:xfrm>
            <a:off x="9658953" y="2928959"/>
            <a:ext cx="548548" cy="369332"/>
          </a:xfrm>
          <a:prstGeom prst="rect">
            <a:avLst/>
          </a:prstGeom>
          <a:noFill/>
        </p:spPr>
        <p:txBody>
          <a:bodyPr wrap="none" rtlCol="0">
            <a:spAutoFit/>
          </a:bodyPr>
          <a:lstStyle/>
          <a:p>
            <a:r>
              <a:rPr kumimoji="1" lang="en-US" altLang="zh-TW" dirty="0" err="1" smtClean="0">
                <a:solidFill>
                  <a:srgbClr val="FF0000"/>
                </a:solidFill>
              </a:rPr>
              <a:t>Vcc</a:t>
            </a:r>
            <a:endParaRPr kumimoji="1" lang="zh-TW" altLang="en-US" dirty="0">
              <a:solidFill>
                <a:srgbClr val="FF0000"/>
              </a:solidFill>
            </a:endParaRPr>
          </a:p>
        </p:txBody>
      </p:sp>
      <p:sp>
        <p:nvSpPr>
          <p:cNvPr id="29" name="文字方塊 28">
            <a:extLst>
              <a:ext uri="{FF2B5EF4-FFF2-40B4-BE49-F238E27FC236}">
                <a16:creationId xmlns="" xmlns:a16="http://schemas.microsoft.com/office/drawing/2014/main" id="{85C60127-3C4E-0640-AD43-9E0CF2DB2459}"/>
              </a:ext>
            </a:extLst>
          </p:cNvPr>
          <p:cNvSpPr txBox="1"/>
          <p:nvPr/>
        </p:nvSpPr>
        <p:spPr>
          <a:xfrm>
            <a:off x="4167825" y="6313030"/>
            <a:ext cx="622286" cy="369332"/>
          </a:xfrm>
          <a:prstGeom prst="rect">
            <a:avLst/>
          </a:prstGeom>
          <a:noFill/>
        </p:spPr>
        <p:txBody>
          <a:bodyPr wrap="none" rtlCol="0">
            <a:spAutoFit/>
          </a:bodyPr>
          <a:lstStyle/>
          <a:p>
            <a:r>
              <a:rPr kumimoji="1" lang="en-US" altLang="zh-TW" dirty="0"/>
              <a:t>GND</a:t>
            </a:r>
            <a:endParaRPr kumimoji="1" lang="zh-TW" altLang="en-US" dirty="0"/>
          </a:p>
        </p:txBody>
      </p:sp>
      <p:sp>
        <p:nvSpPr>
          <p:cNvPr id="31" name="文字方塊 30">
            <a:extLst>
              <a:ext uri="{FF2B5EF4-FFF2-40B4-BE49-F238E27FC236}">
                <a16:creationId xmlns="" xmlns:a16="http://schemas.microsoft.com/office/drawing/2014/main" id="{BE053BDE-AA37-1140-A284-D9D35BE22F1C}"/>
              </a:ext>
            </a:extLst>
          </p:cNvPr>
          <p:cNvSpPr txBox="1"/>
          <p:nvPr/>
        </p:nvSpPr>
        <p:spPr>
          <a:xfrm>
            <a:off x="1063423" y="1746307"/>
            <a:ext cx="3155607" cy="461665"/>
          </a:xfrm>
          <a:prstGeom prst="rect">
            <a:avLst/>
          </a:prstGeom>
          <a:noFill/>
        </p:spPr>
        <p:txBody>
          <a:bodyPr wrap="none" rtlCol="0">
            <a:spAutoFit/>
          </a:bodyPr>
          <a:lstStyle/>
          <a:p>
            <a:r>
              <a:rPr kumimoji="1" lang="en-US" altLang="zh-TW" sz="2400" b="1" dirty="0"/>
              <a:t>Step 3 press the button</a:t>
            </a:r>
            <a:endParaRPr kumimoji="1" lang="zh-TW" altLang="en-US" sz="2400" b="1" dirty="0"/>
          </a:p>
        </p:txBody>
      </p:sp>
      <p:pic>
        <p:nvPicPr>
          <p:cNvPr id="32" name="圖片 31">
            <a:extLst>
              <a:ext uri="{FF2B5EF4-FFF2-40B4-BE49-F238E27FC236}">
                <a16:creationId xmlns="" xmlns:a16="http://schemas.microsoft.com/office/drawing/2014/main" id="{8905400D-8691-D94A-955D-6A473D77C360}"/>
              </a:ext>
            </a:extLst>
          </p:cNvPr>
          <p:cNvPicPr>
            <a:picLocks noChangeAspect="1"/>
          </p:cNvPicPr>
          <p:nvPr/>
        </p:nvPicPr>
        <p:blipFill>
          <a:blip r:embed="rId2"/>
          <a:stretch>
            <a:fillRect/>
          </a:stretch>
        </p:blipFill>
        <p:spPr>
          <a:xfrm rot="5400000">
            <a:off x="9414938" y="4084604"/>
            <a:ext cx="1086745" cy="242707"/>
          </a:xfrm>
          <a:prstGeom prst="rect">
            <a:avLst/>
          </a:prstGeom>
        </p:spPr>
      </p:pic>
      <p:sp>
        <p:nvSpPr>
          <p:cNvPr id="21" name="橢圓 20">
            <a:extLst>
              <a:ext uri="{FF2B5EF4-FFF2-40B4-BE49-F238E27FC236}">
                <a16:creationId xmlns="" xmlns:a16="http://schemas.microsoft.com/office/drawing/2014/main" id="{049BEB64-9F14-B24F-9D55-E8041DF4E021}"/>
              </a:ext>
            </a:extLst>
          </p:cNvPr>
          <p:cNvSpPr/>
          <p:nvPr/>
        </p:nvSpPr>
        <p:spPr>
          <a:xfrm>
            <a:off x="4375894" y="3298292"/>
            <a:ext cx="184901" cy="1849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2" name="直線接點 21">
            <a:extLst>
              <a:ext uri="{FF2B5EF4-FFF2-40B4-BE49-F238E27FC236}">
                <a16:creationId xmlns="" xmlns:a16="http://schemas.microsoft.com/office/drawing/2014/main" id="{FD56673F-CE75-7D4D-996E-215769143055}"/>
              </a:ext>
            </a:extLst>
          </p:cNvPr>
          <p:cNvCxnSpPr>
            <a:cxnSpLocks/>
            <a:stCxn id="21" idx="4"/>
          </p:cNvCxnSpPr>
          <p:nvPr/>
        </p:nvCxnSpPr>
        <p:spPr>
          <a:xfrm flipH="1">
            <a:off x="4468344" y="3483193"/>
            <a:ext cx="1" cy="1927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 xmlns:a16="http://schemas.microsoft.com/office/drawing/2014/main" id="{A7A4C171-25A9-BF4D-A0CD-DD760C052FDF}"/>
              </a:ext>
            </a:extLst>
          </p:cNvPr>
          <p:cNvSpPr txBox="1"/>
          <p:nvPr/>
        </p:nvSpPr>
        <p:spPr>
          <a:xfrm>
            <a:off x="4178040" y="2928959"/>
            <a:ext cx="548548" cy="369332"/>
          </a:xfrm>
          <a:prstGeom prst="rect">
            <a:avLst/>
          </a:prstGeom>
          <a:noFill/>
        </p:spPr>
        <p:txBody>
          <a:bodyPr wrap="none" rtlCol="0">
            <a:spAutoFit/>
          </a:bodyPr>
          <a:lstStyle/>
          <a:p>
            <a:r>
              <a:rPr kumimoji="1" lang="en-US" altLang="zh-TW" dirty="0" err="1" smtClean="0">
                <a:solidFill>
                  <a:srgbClr val="FF0000"/>
                </a:solidFill>
              </a:rPr>
              <a:t>Vcc</a:t>
            </a:r>
            <a:endParaRPr kumimoji="1" lang="zh-TW" altLang="en-US" dirty="0">
              <a:solidFill>
                <a:srgbClr val="FF0000"/>
              </a:solidFill>
            </a:endParaRPr>
          </a:p>
        </p:txBody>
      </p:sp>
      <p:pic>
        <p:nvPicPr>
          <p:cNvPr id="30" name="圖片 29">
            <a:extLst>
              <a:ext uri="{FF2B5EF4-FFF2-40B4-BE49-F238E27FC236}">
                <a16:creationId xmlns="" xmlns:a16="http://schemas.microsoft.com/office/drawing/2014/main" id="{D74C78A8-1821-1844-BE69-A8CDEA842AD3}"/>
              </a:ext>
            </a:extLst>
          </p:cNvPr>
          <p:cNvPicPr>
            <a:picLocks noChangeAspect="1"/>
          </p:cNvPicPr>
          <p:nvPr/>
        </p:nvPicPr>
        <p:blipFill rotWithShape="1">
          <a:blip r:embed="rId3"/>
          <a:srcRect l="25305" r="26133" b="27972"/>
          <a:stretch/>
        </p:blipFill>
        <p:spPr>
          <a:xfrm>
            <a:off x="9735277" y="5734376"/>
            <a:ext cx="446067" cy="661610"/>
          </a:xfrm>
          <a:prstGeom prst="rect">
            <a:avLst/>
          </a:prstGeom>
        </p:spPr>
      </p:pic>
      <p:sp>
        <p:nvSpPr>
          <p:cNvPr id="33" name="文字方塊 32">
            <a:extLst>
              <a:ext uri="{FF2B5EF4-FFF2-40B4-BE49-F238E27FC236}">
                <a16:creationId xmlns="" xmlns:a16="http://schemas.microsoft.com/office/drawing/2014/main" id="{52164386-81A1-8648-AB7B-808BF92C1FB9}"/>
              </a:ext>
            </a:extLst>
          </p:cNvPr>
          <p:cNvSpPr txBox="1"/>
          <p:nvPr/>
        </p:nvSpPr>
        <p:spPr>
          <a:xfrm>
            <a:off x="9647167" y="6315632"/>
            <a:ext cx="622286" cy="369332"/>
          </a:xfrm>
          <a:prstGeom prst="rect">
            <a:avLst/>
          </a:prstGeom>
          <a:noFill/>
        </p:spPr>
        <p:txBody>
          <a:bodyPr wrap="none" rtlCol="0">
            <a:spAutoFit/>
          </a:bodyPr>
          <a:lstStyle/>
          <a:p>
            <a:r>
              <a:rPr kumimoji="1" lang="en-US" altLang="zh-TW" dirty="0"/>
              <a:t>GND</a:t>
            </a:r>
            <a:endParaRPr kumimoji="1" lang="zh-TW" altLang="en-US" dirty="0"/>
          </a:p>
        </p:txBody>
      </p:sp>
      <p:pic>
        <p:nvPicPr>
          <p:cNvPr id="34" name="圖片 33">
            <a:extLst>
              <a:ext uri="{FF2B5EF4-FFF2-40B4-BE49-F238E27FC236}">
                <a16:creationId xmlns="" xmlns:a16="http://schemas.microsoft.com/office/drawing/2014/main" id="{E748CDB5-AA69-9740-95EC-BAD36C542CA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55165" l="0" r="100000">
                        <a14:foregroundMark x1="4833" y1="42769" x2="16333" y2="42769"/>
                        <a14:foregroundMark x1="83833" y1="42769" x2="91833" y2="42355"/>
                      </a14:backgroundRemoval>
                    </a14:imgEffect>
                  </a14:imgLayer>
                </a14:imgProps>
              </a:ext>
            </a:extLst>
          </a:blip>
          <a:srcRect t="30566" b="45983"/>
          <a:stretch/>
        </p:blipFill>
        <p:spPr>
          <a:xfrm rot="5400000">
            <a:off x="3927772" y="4108151"/>
            <a:ext cx="1099040" cy="207911"/>
          </a:xfrm>
          <a:prstGeom prst="rect">
            <a:avLst/>
          </a:prstGeom>
        </p:spPr>
      </p:pic>
      <p:pic>
        <p:nvPicPr>
          <p:cNvPr id="35" name="圖片 34">
            <a:extLst>
              <a:ext uri="{FF2B5EF4-FFF2-40B4-BE49-F238E27FC236}">
                <a16:creationId xmlns="" xmlns:a16="http://schemas.microsoft.com/office/drawing/2014/main" id="{9929D177-D9F1-7741-BF8A-9F3AA7A798F9}"/>
              </a:ext>
            </a:extLst>
          </p:cNvPr>
          <p:cNvPicPr>
            <a:picLocks noChangeAspect="1"/>
          </p:cNvPicPr>
          <p:nvPr/>
        </p:nvPicPr>
        <p:blipFill rotWithShape="1">
          <a:blip r:embed="rId4">
            <a:extLst>
              <a:ext uri="{BEBA8EAE-BF5A-486C-A8C5-ECC9F3942E4B}">
                <a14:imgProps xmlns:a14="http://schemas.microsoft.com/office/drawing/2010/main">
                  <a14:imgLayer r:embed="rId6">
                    <a14:imgEffect>
                      <a14:backgroundRemoval t="0" b="55165" l="0" r="100000">
                        <a14:foregroundMark x1="4833" y1="42769" x2="16333" y2="42769"/>
                        <a14:foregroundMark x1="83833" y1="42769" x2="91833" y2="42355"/>
                      </a14:backgroundRemoval>
                    </a14:imgEffect>
                  </a14:imgLayer>
                </a14:imgProps>
              </a:ext>
            </a:extLst>
          </a:blip>
          <a:srcRect b="68665"/>
          <a:stretch/>
        </p:blipFill>
        <p:spPr>
          <a:xfrm rot="5400000">
            <a:off x="4070227" y="4078336"/>
            <a:ext cx="1099040" cy="277801"/>
          </a:xfrm>
          <a:prstGeom prst="rect">
            <a:avLst/>
          </a:prstGeom>
        </p:spPr>
      </p:pic>
      <p:pic>
        <p:nvPicPr>
          <p:cNvPr id="36" name="圖片 35">
            <a:extLst>
              <a:ext uri="{FF2B5EF4-FFF2-40B4-BE49-F238E27FC236}">
                <a16:creationId xmlns="" xmlns:a16="http://schemas.microsoft.com/office/drawing/2014/main" id="{59DEE90B-9D92-954D-923E-0DFCD3A062FE}"/>
              </a:ext>
            </a:extLst>
          </p:cNvPr>
          <p:cNvPicPr>
            <a:picLocks noChangeAspect="1"/>
          </p:cNvPicPr>
          <p:nvPr/>
        </p:nvPicPr>
        <p:blipFill rotWithShape="1">
          <a:blip r:embed="rId4">
            <a:extLst>
              <a:ext uri="{BEBA8EAE-BF5A-486C-A8C5-ECC9F3942E4B}">
                <a14:imgProps xmlns:a14="http://schemas.microsoft.com/office/drawing/2010/main">
                  <a14:imgLayer r:embed="rId7">
                    <a14:imgEffect>
                      <a14:backgroundRemoval t="0" b="55165" l="0" r="100000">
                        <a14:foregroundMark x1="4833" y1="42769" x2="16333" y2="42769"/>
                        <a14:foregroundMark x1="83833" y1="42769" x2="91833" y2="42355"/>
                      </a14:backgroundRemoval>
                    </a14:imgEffect>
                  </a14:imgLayer>
                </a14:imgProps>
              </a:ext>
            </a:extLst>
          </a:blip>
          <a:srcRect t="30566" b="45983"/>
          <a:stretch/>
        </p:blipFill>
        <p:spPr>
          <a:xfrm rot="5400000">
            <a:off x="9417630" y="5174723"/>
            <a:ext cx="1099040" cy="207911"/>
          </a:xfrm>
          <a:prstGeom prst="rect">
            <a:avLst/>
          </a:prstGeom>
        </p:spPr>
      </p:pic>
      <p:pic>
        <p:nvPicPr>
          <p:cNvPr id="37" name="圖片 36">
            <a:extLst>
              <a:ext uri="{FF2B5EF4-FFF2-40B4-BE49-F238E27FC236}">
                <a16:creationId xmlns="" xmlns:a16="http://schemas.microsoft.com/office/drawing/2014/main" id="{2E2451FD-AE81-8D48-9DF2-7A5A196CF54B}"/>
              </a:ext>
            </a:extLst>
          </p:cNvPr>
          <p:cNvPicPr>
            <a:picLocks noChangeAspect="1"/>
          </p:cNvPicPr>
          <p:nvPr/>
        </p:nvPicPr>
        <p:blipFill rotWithShape="1">
          <a:blip r:embed="rId4">
            <a:extLst>
              <a:ext uri="{BEBA8EAE-BF5A-486C-A8C5-ECC9F3942E4B}">
                <a14:imgProps xmlns:a14="http://schemas.microsoft.com/office/drawing/2010/main">
                  <a14:imgLayer r:embed="rId8">
                    <a14:imgEffect>
                      <a14:backgroundRemoval t="0" b="55165" l="0" r="100000">
                        <a14:foregroundMark x1="4833" y1="42769" x2="16333" y2="42769"/>
                        <a14:foregroundMark x1="83833" y1="42769" x2="91833" y2="42355"/>
                      </a14:backgroundRemoval>
                    </a14:imgEffect>
                  </a14:imgLayer>
                </a14:imgProps>
              </a:ext>
            </a:extLst>
          </a:blip>
          <a:srcRect b="68665"/>
          <a:stretch/>
        </p:blipFill>
        <p:spPr>
          <a:xfrm rot="5400000">
            <a:off x="9560085" y="5144908"/>
            <a:ext cx="1099040" cy="277801"/>
          </a:xfrm>
          <a:prstGeom prst="rect">
            <a:avLst/>
          </a:prstGeom>
        </p:spPr>
      </p:pic>
    </p:spTree>
    <p:extLst>
      <p:ext uri="{BB962C8B-B14F-4D97-AF65-F5344CB8AC3E}">
        <p14:creationId xmlns:p14="http://schemas.microsoft.com/office/powerpoint/2010/main" val="23267783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Placement of </a:t>
            </a:r>
            <a:r>
              <a:rPr lang="en-US" altLang="zh-TW" dirty="0"/>
              <a:t>the button switch on the breadboard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4260056"/>
            <a:ext cx="4077546" cy="2038773"/>
          </a:xfr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710164"/>
            <a:ext cx="4077546" cy="2038773"/>
          </a:xfrm>
          <a:prstGeom prst="rect">
            <a:avLst/>
          </a:prstGeom>
        </p:spPr>
      </p:pic>
      <p:sp>
        <p:nvSpPr>
          <p:cNvPr id="7" name="文字方塊 6"/>
          <p:cNvSpPr txBox="1"/>
          <p:nvPr/>
        </p:nvSpPr>
        <p:spPr>
          <a:xfrm>
            <a:off x="2751890" y="2945331"/>
            <a:ext cx="320922" cy="369332"/>
          </a:xfrm>
          <a:prstGeom prst="rect">
            <a:avLst/>
          </a:prstGeom>
          <a:noFill/>
        </p:spPr>
        <p:txBody>
          <a:bodyPr wrap="none" rtlCol="0">
            <a:spAutoFit/>
          </a:bodyPr>
          <a:lstStyle/>
          <a:p>
            <a:r>
              <a:rPr lang="en-US" altLang="zh-TW" dirty="0" smtClean="0">
                <a:solidFill>
                  <a:srgbClr val="FF0000"/>
                </a:solidFill>
              </a:rPr>
              <a:t>A</a:t>
            </a:r>
            <a:endParaRPr lang="zh-TW" altLang="en-US" dirty="0">
              <a:solidFill>
                <a:srgbClr val="FF0000"/>
              </a:solidFill>
            </a:endParaRPr>
          </a:p>
        </p:txBody>
      </p:sp>
      <p:sp>
        <p:nvSpPr>
          <p:cNvPr id="8" name="文字方塊 7"/>
          <p:cNvSpPr txBox="1"/>
          <p:nvPr/>
        </p:nvSpPr>
        <p:spPr>
          <a:xfrm>
            <a:off x="3072812" y="2945331"/>
            <a:ext cx="320922" cy="369332"/>
          </a:xfrm>
          <a:prstGeom prst="rect">
            <a:avLst/>
          </a:prstGeom>
          <a:noFill/>
        </p:spPr>
        <p:txBody>
          <a:bodyPr wrap="none" rtlCol="0">
            <a:spAutoFit/>
          </a:bodyPr>
          <a:lstStyle/>
          <a:p>
            <a:r>
              <a:rPr lang="en-US" altLang="zh-TW" dirty="0" smtClean="0">
                <a:solidFill>
                  <a:srgbClr val="FF0000"/>
                </a:solidFill>
              </a:rPr>
              <a:t>B</a:t>
            </a:r>
            <a:endParaRPr lang="zh-TW" altLang="en-US" dirty="0">
              <a:solidFill>
                <a:srgbClr val="FF0000"/>
              </a:solidFill>
            </a:endParaRPr>
          </a:p>
        </p:txBody>
      </p:sp>
      <p:sp>
        <p:nvSpPr>
          <p:cNvPr id="9" name="文字方塊 8"/>
          <p:cNvSpPr txBox="1"/>
          <p:nvPr/>
        </p:nvSpPr>
        <p:spPr>
          <a:xfrm>
            <a:off x="3072812" y="2142695"/>
            <a:ext cx="320922" cy="369332"/>
          </a:xfrm>
          <a:prstGeom prst="rect">
            <a:avLst/>
          </a:prstGeom>
          <a:noFill/>
        </p:spPr>
        <p:txBody>
          <a:bodyPr wrap="none" rtlCol="0">
            <a:spAutoFit/>
          </a:bodyPr>
          <a:lstStyle/>
          <a:p>
            <a:r>
              <a:rPr lang="en-US" altLang="zh-TW" dirty="0" smtClean="0">
                <a:solidFill>
                  <a:srgbClr val="FF0000"/>
                </a:solidFill>
              </a:rPr>
              <a:t>C</a:t>
            </a:r>
            <a:endParaRPr lang="zh-TW" altLang="en-US" dirty="0">
              <a:solidFill>
                <a:srgbClr val="FF0000"/>
              </a:solidFill>
            </a:endParaRPr>
          </a:p>
        </p:txBody>
      </p:sp>
      <p:sp>
        <p:nvSpPr>
          <p:cNvPr id="10" name="文字方塊 9"/>
          <p:cNvSpPr txBox="1"/>
          <p:nvPr/>
        </p:nvSpPr>
        <p:spPr>
          <a:xfrm>
            <a:off x="2751890" y="2147909"/>
            <a:ext cx="325730" cy="369332"/>
          </a:xfrm>
          <a:prstGeom prst="rect">
            <a:avLst/>
          </a:prstGeom>
          <a:noFill/>
        </p:spPr>
        <p:txBody>
          <a:bodyPr wrap="none" rtlCol="0">
            <a:spAutoFit/>
          </a:bodyPr>
          <a:lstStyle/>
          <a:p>
            <a:r>
              <a:rPr lang="en-US" altLang="zh-TW" dirty="0" smtClean="0">
                <a:solidFill>
                  <a:srgbClr val="FF0000"/>
                </a:solidFill>
              </a:rPr>
              <a:t>D</a:t>
            </a:r>
            <a:endParaRPr lang="zh-TW" altLang="en-US" dirty="0">
              <a:solidFill>
                <a:srgbClr val="FF0000"/>
              </a:solidFill>
            </a:endParaRPr>
          </a:p>
        </p:txBody>
      </p:sp>
      <p:sp>
        <p:nvSpPr>
          <p:cNvPr id="11" name="文字方塊 10"/>
          <p:cNvSpPr txBox="1"/>
          <p:nvPr/>
        </p:nvSpPr>
        <p:spPr>
          <a:xfrm>
            <a:off x="2633566" y="5648424"/>
            <a:ext cx="320922" cy="369332"/>
          </a:xfrm>
          <a:prstGeom prst="rect">
            <a:avLst/>
          </a:prstGeom>
          <a:noFill/>
        </p:spPr>
        <p:txBody>
          <a:bodyPr wrap="none" rtlCol="0">
            <a:spAutoFit/>
          </a:bodyPr>
          <a:lstStyle/>
          <a:p>
            <a:r>
              <a:rPr lang="en-US" altLang="zh-TW" dirty="0" smtClean="0">
                <a:solidFill>
                  <a:srgbClr val="FF0000"/>
                </a:solidFill>
              </a:rPr>
              <a:t>A</a:t>
            </a:r>
            <a:endParaRPr lang="zh-TW" altLang="en-US" dirty="0">
              <a:solidFill>
                <a:srgbClr val="FF0000"/>
              </a:solidFill>
            </a:endParaRPr>
          </a:p>
        </p:txBody>
      </p:sp>
      <p:sp>
        <p:nvSpPr>
          <p:cNvPr id="12" name="文字方塊 11"/>
          <p:cNvSpPr txBox="1"/>
          <p:nvPr/>
        </p:nvSpPr>
        <p:spPr>
          <a:xfrm>
            <a:off x="2954488" y="5648424"/>
            <a:ext cx="320922" cy="369332"/>
          </a:xfrm>
          <a:prstGeom prst="rect">
            <a:avLst/>
          </a:prstGeom>
          <a:noFill/>
        </p:spPr>
        <p:txBody>
          <a:bodyPr wrap="none" rtlCol="0">
            <a:spAutoFit/>
          </a:bodyPr>
          <a:lstStyle/>
          <a:p>
            <a:r>
              <a:rPr lang="en-US" altLang="zh-TW" dirty="0" smtClean="0">
                <a:solidFill>
                  <a:srgbClr val="FF0000"/>
                </a:solidFill>
              </a:rPr>
              <a:t>B</a:t>
            </a:r>
            <a:endParaRPr lang="zh-TW" altLang="en-US" dirty="0">
              <a:solidFill>
                <a:srgbClr val="FF0000"/>
              </a:solidFill>
            </a:endParaRPr>
          </a:p>
        </p:txBody>
      </p:sp>
      <p:sp>
        <p:nvSpPr>
          <p:cNvPr id="13" name="文字方塊 12"/>
          <p:cNvSpPr txBox="1"/>
          <p:nvPr/>
        </p:nvSpPr>
        <p:spPr>
          <a:xfrm>
            <a:off x="2954488" y="4845788"/>
            <a:ext cx="320922" cy="369332"/>
          </a:xfrm>
          <a:prstGeom prst="rect">
            <a:avLst/>
          </a:prstGeom>
          <a:noFill/>
        </p:spPr>
        <p:txBody>
          <a:bodyPr wrap="none" rtlCol="0">
            <a:spAutoFit/>
          </a:bodyPr>
          <a:lstStyle/>
          <a:p>
            <a:r>
              <a:rPr lang="en-US" altLang="zh-TW" dirty="0" smtClean="0">
                <a:solidFill>
                  <a:srgbClr val="FF0000"/>
                </a:solidFill>
              </a:rPr>
              <a:t>C</a:t>
            </a:r>
            <a:endParaRPr lang="zh-TW" altLang="en-US" dirty="0">
              <a:solidFill>
                <a:srgbClr val="FF0000"/>
              </a:solidFill>
            </a:endParaRPr>
          </a:p>
        </p:txBody>
      </p:sp>
      <p:sp>
        <p:nvSpPr>
          <p:cNvPr id="14" name="文字方塊 13"/>
          <p:cNvSpPr txBox="1"/>
          <p:nvPr/>
        </p:nvSpPr>
        <p:spPr>
          <a:xfrm>
            <a:off x="2633566" y="4851002"/>
            <a:ext cx="325730" cy="369332"/>
          </a:xfrm>
          <a:prstGeom prst="rect">
            <a:avLst/>
          </a:prstGeom>
          <a:noFill/>
        </p:spPr>
        <p:txBody>
          <a:bodyPr wrap="none" rtlCol="0">
            <a:spAutoFit/>
          </a:bodyPr>
          <a:lstStyle/>
          <a:p>
            <a:r>
              <a:rPr lang="en-US" altLang="zh-TW" dirty="0" smtClean="0">
                <a:solidFill>
                  <a:srgbClr val="FF0000"/>
                </a:solidFill>
              </a:rPr>
              <a:t>D</a:t>
            </a:r>
            <a:endParaRPr lang="zh-TW" altLang="en-US" dirty="0">
              <a:solidFill>
                <a:srgbClr val="FF0000"/>
              </a:solidFill>
            </a:endParaRPr>
          </a:p>
        </p:txBody>
      </p:sp>
      <p:sp>
        <p:nvSpPr>
          <p:cNvPr id="15" name="文字方塊 14"/>
          <p:cNvSpPr txBox="1"/>
          <p:nvPr/>
        </p:nvSpPr>
        <p:spPr>
          <a:xfrm>
            <a:off x="598957" y="1269939"/>
            <a:ext cx="8753422" cy="369332"/>
          </a:xfrm>
          <a:prstGeom prst="rect">
            <a:avLst/>
          </a:prstGeom>
          <a:noFill/>
        </p:spPr>
        <p:txBody>
          <a:bodyPr wrap="none" rtlCol="0">
            <a:spAutoFit/>
          </a:bodyPr>
          <a:lstStyle/>
          <a:p>
            <a:r>
              <a:rPr lang="en-US" altLang="zh-TW" dirty="0" smtClean="0"/>
              <a:t>Normally, we can place the button switch across the center line of the breadboard</a:t>
            </a:r>
            <a:endParaRPr lang="zh-TW" altLang="en-US" dirty="0"/>
          </a:p>
        </p:txBody>
      </p:sp>
      <p:sp>
        <p:nvSpPr>
          <p:cNvPr id="16" name="文字方塊 15"/>
          <p:cNvSpPr txBox="1"/>
          <p:nvPr/>
        </p:nvSpPr>
        <p:spPr>
          <a:xfrm>
            <a:off x="598957" y="3826752"/>
            <a:ext cx="11065850" cy="369332"/>
          </a:xfrm>
          <a:prstGeom prst="rect">
            <a:avLst/>
          </a:prstGeom>
          <a:noFill/>
        </p:spPr>
        <p:txBody>
          <a:bodyPr wrap="none" rtlCol="0">
            <a:spAutoFit/>
          </a:bodyPr>
          <a:lstStyle/>
          <a:p>
            <a:r>
              <a:rPr lang="en-US" altLang="zh-TW" dirty="0" smtClean="0"/>
              <a:t>But, if you don’t have much place on the breadboard, you are allowed to bend pin B and leave it outside</a:t>
            </a:r>
            <a:endParaRPr lang="zh-TW" altLang="en-US" dirty="0"/>
          </a:p>
        </p:txBody>
      </p:sp>
      <p:pic>
        <p:nvPicPr>
          <p:cNvPr id="17" name="圖片 16"/>
          <p:cNvPicPr>
            <a:picLocks noChangeAspect="1"/>
          </p:cNvPicPr>
          <p:nvPr/>
        </p:nvPicPr>
        <p:blipFill rotWithShape="1">
          <a:blip r:embed="rId4">
            <a:extLst>
              <a:ext uri="{28A0092B-C50C-407E-A947-70E740481C1C}">
                <a14:useLocalDpi xmlns:a14="http://schemas.microsoft.com/office/drawing/2010/main" val="0"/>
              </a:ext>
            </a:extLst>
          </a:blip>
          <a:srcRect l="32685" t="23117" r="34630" b="20672"/>
          <a:stretch/>
        </p:blipFill>
        <p:spPr>
          <a:xfrm>
            <a:off x="3743575" y="4376117"/>
            <a:ext cx="1909097" cy="1641639"/>
          </a:xfrm>
          <a:prstGeom prst="ellipse">
            <a:avLst/>
          </a:prstGeom>
          <a:ln>
            <a:noFill/>
          </a:ln>
          <a:effectLst>
            <a:softEdge rad="112500"/>
          </a:effectLst>
        </p:spPr>
      </p:pic>
      <p:sp>
        <p:nvSpPr>
          <p:cNvPr id="18" name="文字方塊 17"/>
          <p:cNvSpPr txBox="1"/>
          <p:nvPr/>
        </p:nvSpPr>
        <p:spPr>
          <a:xfrm>
            <a:off x="4859480" y="1717086"/>
            <a:ext cx="7263592" cy="2031325"/>
          </a:xfrm>
          <a:prstGeom prst="rect">
            <a:avLst/>
          </a:prstGeom>
          <a:noFill/>
        </p:spPr>
        <p:txBody>
          <a:bodyPr wrap="none" rtlCol="0">
            <a:spAutoFit/>
          </a:bodyPr>
          <a:lstStyle/>
          <a:p>
            <a:r>
              <a:rPr lang="en-US" altLang="zh-TW" dirty="0" smtClean="0"/>
              <a:t>Pin A connected to </a:t>
            </a:r>
            <a:r>
              <a:rPr lang="en-US" altLang="zh-TW" dirty="0" err="1" smtClean="0"/>
              <a:t>Vcc</a:t>
            </a:r>
            <a:r>
              <a:rPr lang="en-US" altLang="zh-TW" dirty="0" smtClean="0"/>
              <a:t> and make level of pin A,D HIGH (+5V)</a:t>
            </a:r>
          </a:p>
          <a:p>
            <a:r>
              <a:rPr lang="en-US" altLang="zh-TW" dirty="0" smtClean="0"/>
              <a:t>Pin B connected to GND </a:t>
            </a:r>
            <a:r>
              <a:rPr lang="en-US" altLang="zh-TW" b="1" dirty="0" smtClean="0">
                <a:solidFill>
                  <a:srgbClr val="FF0000"/>
                </a:solidFill>
              </a:rPr>
              <a:t>through an 1K resistor</a:t>
            </a:r>
          </a:p>
          <a:p>
            <a:r>
              <a:rPr lang="en-US" altLang="zh-TW" dirty="0"/>
              <a:t>	</a:t>
            </a:r>
            <a:r>
              <a:rPr lang="en-US" altLang="zh-TW" dirty="0" smtClean="0"/>
              <a:t>and make level of pin B,C LOW  </a:t>
            </a:r>
          </a:p>
          <a:p>
            <a:r>
              <a:rPr lang="en-US" altLang="zh-TW" dirty="0" smtClean="0"/>
              <a:t>Pin C connected to predefined GPIO pin,</a:t>
            </a:r>
          </a:p>
          <a:p>
            <a:r>
              <a:rPr lang="en-US" altLang="zh-TW" dirty="0"/>
              <a:t>	</a:t>
            </a:r>
            <a:r>
              <a:rPr lang="en-US" altLang="zh-TW" dirty="0" smtClean="0"/>
              <a:t>Normally, the level of pin C is LOW</a:t>
            </a:r>
          </a:p>
          <a:p>
            <a:r>
              <a:rPr lang="en-US" altLang="zh-TW" dirty="0"/>
              <a:t>	</a:t>
            </a:r>
            <a:r>
              <a:rPr lang="en-US" altLang="zh-TW" dirty="0" smtClean="0"/>
              <a:t>When button is pressed, pin A,B and pin C,D will touch together</a:t>
            </a:r>
          </a:p>
          <a:p>
            <a:r>
              <a:rPr lang="en-US" altLang="zh-TW" dirty="0"/>
              <a:t>	</a:t>
            </a:r>
            <a:r>
              <a:rPr lang="en-US" altLang="zh-TW" dirty="0" smtClean="0"/>
              <a:t>		and the level of pin C,D will pull up to HIGH </a:t>
            </a:r>
            <a:endParaRPr lang="zh-TW" altLang="en-US" dirty="0"/>
          </a:p>
        </p:txBody>
      </p:sp>
    </p:spTree>
    <p:extLst>
      <p:ext uri="{BB962C8B-B14F-4D97-AF65-F5344CB8AC3E}">
        <p14:creationId xmlns:p14="http://schemas.microsoft.com/office/powerpoint/2010/main" val="16755594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What is a Variable Resistor</a:t>
            </a:r>
            <a:endParaRPr lang="zh-TW" altLang="en-US" dirty="0"/>
          </a:p>
        </p:txBody>
      </p:sp>
      <p:pic>
        <p:nvPicPr>
          <p:cNvPr id="4" name="內容版面配置區 3"/>
          <p:cNvPicPr>
            <a:picLocks noGrp="1" noChangeAspect="1"/>
          </p:cNvPicPr>
          <p:nvPr>
            <p:ph idx="1"/>
          </p:nvPr>
        </p:nvPicPr>
        <p:blipFill rotWithShape="1">
          <a:blip r:embed="rId2"/>
          <a:srcRect l="3222" t="32275" r="49117"/>
          <a:stretch/>
        </p:blipFill>
        <p:spPr>
          <a:xfrm>
            <a:off x="1094963" y="1692999"/>
            <a:ext cx="4864327" cy="3702868"/>
          </a:xfrm>
          <a:prstGeom prst="rect">
            <a:avLst/>
          </a:prstGeom>
        </p:spPr>
      </p:pic>
      <p:pic>
        <p:nvPicPr>
          <p:cNvPr id="5" name="內容版面配置區 3"/>
          <p:cNvPicPr>
            <a:picLocks noChangeAspect="1"/>
          </p:cNvPicPr>
          <p:nvPr/>
        </p:nvPicPr>
        <p:blipFill rotWithShape="1">
          <a:blip r:embed="rId2"/>
          <a:srcRect l="55974" t="16325" r="3239" b="19525"/>
          <a:stretch/>
        </p:blipFill>
        <p:spPr>
          <a:xfrm>
            <a:off x="6346477" y="1692999"/>
            <a:ext cx="4394881" cy="3702868"/>
          </a:xfrm>
          <a:prstGeom prst="rect">
            <a:avLst/>
          </a:prstGeom>
        </p:spPr>
      </p:pic>
      <p:sp>
        <p:nvSpPr>
          <p:cNvPr id="6" name="矩形 5"/>
          <p:cNvSpPr/>
          <p:nvPr/>
        </p:nvSpPr>
        <p:spPr>
          <a:xfrm>
            <a:off x="5220112" y="6348946"/>
            <a:ext cx="4229235" cy="307777"/>
          </a:xfrm>
          <a:prstGeom prst="rect">
            <a:avLst/>
          </a:prstGeom>
        </p:spPr>
        <p:txBody>
          <a:bodyPr wrap="square">
            <a:spAutoFit/>
          </a:bodyPr>
          <a:lstStyle/>
          <a:p>
            <a:r>
              <a:rPr lang="zh-TW" altLang="en-US" sz="1400" dirty="0"/>
              <a:t>https://www.electrical4u.com/variable-resistors/</a:t>
            </a:r>
          </a:p>
        </p:txBody>
      </p:sp>
      <p:sp>
        <p:nvSpPr>
          <p:cNvPr id="7" name="矩形 6"/>
          <p:cNvSpPr/>
          <p:nvPr/>
        </p:nvSpPr>
        <p:spPr>
          <a:xfrm>
            <a:off x="877679" y="5395867"/>
            <a:ext cx="10330510" cy="369332"/>
          </a:xfrm>
          <a:prstGeom prst="rect">
            <a:avLst/>
          </a:prstGeom>
        </p:spPr>
        <p:txBody>
          <a:bodyPr wrap="square">
            <a:spAutoFit/>
          </a:bodyPr>
          <a:lstStyle/>
          <a:p>
            <a:r>
              <a:rPr lang="en-US" altLang="zh-TW" dirty="0">
                <a:solidFill>
                  <a:srgbClr val="0000FF"/>
                </a:solidFill>
                <a:latin typeface="palatino linotype" panose="02040502050505030304" pitchFamily="18" charset="0"/>
              </a:rPr>
              <a:t>A variable resistor is a type of resistor whose electrical resistance value can be adjusted on demand.</a:t>
            </a:r>
            <a:endParaRPr lang="zh-TW" altLang="en-US" dirty="0">
              <a:solidFill>
                <a:srgbClr val="0000FF"/>
              </a:solidFill>
            </a:endParaRPr>
          </a:p>
        </p:txBody>
      </p:sp>
    </p:spTree>
    <p:extLst>
      <p:ext uri="{BB962C8B-B14F-4D97-AF65-F5344CB8AC3E}">
        <p14:creationId xmlns:p14="http://schemas.microsoft.com/office/powerpoint/2010/main" val="4194830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3" y="340179"/>
            <a:ext cx="10521803" cy="713014"/>
          </a:xfrm>
        </p:spPr>
        <p:txBody>
          <a:bodyPr>
            <a:normAutofit/>
          </a:bodyPr>
          <a:lstStyle/>
          <a:p>
            <a:r>
              <a:rPr lang="en-US" altLang="zh-TW" dirty="0" smtClean="0"/>
              <a:t>Why do we need a resistor when connect to an LED</a:t>
            </a:r>
            <a:endParaRPr lang="zh-TW" altLang="en-US" dirty="0"/>
          </a:p>
        </p:txBody>
      </p:sp>
      <p:pic>
        <p:nvPicPr>
          <p:cNvPr id="6" name="圖片 5"/>
          <p:cNvPicPr>
            <a:picLocks noChangeAspect="1"/>
          </p:cNvPicPr>
          <p:nvPr/>
        </p:nvPicPr>
        <p:blipFill>
          <a:blip r:embed="rId2"/>
          <a:stretch>
            <a:fillRect/>
          </a:stretch>
        </p:blipFill>
        <p:spPr>
          <a:xfrm>
            <a:off x="6347031" y="1711671"/>
            <a:ext cx="4603838" cy="3430697"/>
          </a:xfrm>
          <a:prstGeom prst="rect">
            <a:avLst/>
          </a:prstGeom>
        </p:spPr>
      </p:pic>
      <p:pic>
        <p:nvPicPr>
          <p:cNvPr id="9" name="內容版面配置區 8"/>
          <p:cNvPicPr>
            <a:picLocks noGrp="1" noChangeAspect="1"/>
          </p:cNvPicPr>
          <p:nvPr>
            <p:ph idx="1"/>
          </p:nvPr>
        </p:nvPicPr>
        <p:blipFill>
          <a:blip r:embed="rId3"/>
          <a:stretch>
            <a:fillRect/>
          </a:stretch>
        </p:blipFill>
        <p:spPr>
          <a:xfrm>
            <a:off x="1213151" y="1711670"/>
            <a:ext cx="5133880" cy="3430697"/>
          </a:xfrm>
          <a:prstGeom prst="rect">
            <a:avLst/>
          </a:prstGeom>
        </p:spPr>
      </p:pic>
      <p:sp>
        <p:nvSpPr>
          <p:cNvPr id="8" name="矩形 7"/>
          <p:cNvSpPr/>
          <p:nvPr/>
        </p:nvSpPr>
        <p:spPr>
          <a:xfrm>
            <a:off x="3482565" y="6316891"/>
            <a:ext cx="7091881" cy="307777"/>
          </a:xfrm>
          <a:prstGeom prst="rect">
            <a:avLst/>
          </a:prstGeom>
        </p:spPr>
        <p:txBody>
          <a:bodyPr wrap="square">
            <a:spAutoFit/>
          </a:bodyPr>
          <a:lstStyle/>
          <a:p>
            <a:r>
              <a:rPr lang="en-US" altLang="zh-TW" sz="1400" dirty="0"/>
              <a:t>https://www.dnatechindia.com/Tutorial/Diode/Light-Emitting-Diodes.html</a:t>
            </a:r>
            <a:endParaRPr lang="zh-TW" altLang="en-US" sz="1400" dirty="0"/>
          </a:p>
        </p:txBody>
      </p:sp>
    </p:spTree>
    <p:extLst>
      <p:ext uri="{BB962C8B-B14F-4D97-AF65-F5344CB8AC3E}">
        <p14:creationId xmlns:p14="http://schemas.microsoft.com/office/powerpoint/2010/main" val="35958776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1" y="2620942"/>
            <a:ext cx="6840840" cy="3420420"/>
          </a:xfrm>
          <a:prstGeom prst="rect">
            <a:avLst/>
          </a:prstGeom>
        </p:spPr>
      </p:pic>
      <p:sp>
        <p:nvSpPr>
          <p:cNvPr id="2" name="標題 1"/>
          <p:cNvSpPr>
            <a:spLocks noGrp="1"/>
          </p:cNvSpPr>
          <p:nvPr>
            <p:ph type="title"/>
          </p:nvPr>
        </p:nvSpPr>
        <p:spPr/>
        <p:txBody>
          <a:bodyPr/>
          <a:lstStyle/>
          <a:p>
            <a:r>
              <a:rPr lang="en-US" altLang="zh-TW" dirty="0" smtClean="0"/>
              <a:t>Preparation Work</a:t>
            </a:r>
            <a:endParaRPr lang="zh-TW" altLang="en-US" dirty="0"/>
          </a:p>
        </p:txBody>
      </p:sp>
      <p:sp>
        <p:nvSpPr>
          <p:cNvPr id="3" name="內容版面配置區 2"/>
          <p:cNvSpPr>
            <a:spLocks noGrp="1"/>
          </p:cNvSpPr>
          <p:nvPr>
            <p:ph idx="1"/>
          </p:nvPr>
        </p:nvSpPr>
        <p:spPr/>
        <p:txBody>
          <a:bodyPr>
            <a:normAutofit/>
          </a:bodyPr>
          <a:lstStyle/>
          <a:p>
            <a:r>
              <a:rPr lang="en-US" altLang="zh-TW" dirty="0" smtClean="0"/>
              <a:t>Install USB driver of Arduino Nano</a:t>
            </a:r>
          </a:p>
          <a:p>
            <a:r>
              <a:rPr lang="en-US" altLang="zh-TW" dirty="0" smtClean="0"/>
              <a:t>Download and install Arduino IDE (Integrated Development Environment)</a:t>
            </a:r>
          </a:p>
          <a:p>
            <a:r>
              <a:rPr lang="en-US" altLang="zh-TW" dirty="0" smtClean="0"/>
              <a:t>Wiring up a new breadboard</a:t>
            </a:r>
          </a:p>
          <a:p>
            <a:endParaRPr lang="en-US" altLang="zh-TW" dirty="0" smtClean="0"/>
          </a:p>
          <a:p>
            <a:endParaRPr lang="en-US" altLang="zh-TW" dirty="0" smtClean="0"/>
          </a:p>
          <a:p>
            <a:endParaRPr lang="en-US" altLang="zh-TW" dirty="0" smtClean="0"/>
          </a:p>
          <a:p>
            <a:endParaRPr lang="zh-TW" altLang="en-US" dirty="0"/>
          </a:p>
        </p:txBody>
      </p:sp>
      <p:sp>
        <p:nvSpPr>
          <p:cNvPr id="4" name="矩形 3"/>
          <p:cNvSpPr/>
          <p:nvPr/>
        </p:nvSpPr>
        <p:spPr>
          <a:xfrm>
            <a:off x="1059255" y="1053193"/>
            <a:ext cx="7116024" cy="7937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p:nvPr/>
        </p:nvCxnSpPr>
        <p:spPr>
          <a:xfrm flipH="1" flipV="1">
            <a:off x="7586805" y="1846908"/>
            <a:ext cx="9052" cy="4436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7160426" y="2300292"/>
            <a:ext cx="4714752" cy="646331"/>
          </a:xfrm>
          <a:prstGeom prst="rect">
            <a:avLst/>
          </a:prstGeom>
          <a:noFill/>
        </p:spPr>
        <p:txBody>
          <a:bodyPr wrap="none" rtlCol="0">
            <a:spAutoFit/>
          </a:bodyPr>
          <a:lstStyle/>
          <a:p>
            <a:r>
              <a:rPr lang="en-US" altLang="zh-TW" dirty="0" smtClean="0"/>
              <a:t>Please refer to Appendix and </a:t>
            </a:r>
          </a:p>
          <a:p>
            <a:r>
              <a:rPr lang="en-US" altLang="zh-TW" dirty="0" smtClean="0"/>
              <a:t>reference links at the bottom of each page </a:t>
            </a:r>
            <a:endParaRPr lang="zh-TW" altLang="en-US" dirty="0"/>
          </a:p>
        </p:txBody>
      </p:sp>
      <p:sp>
        <p:nvSpPr>
          <p:cNvPr id="14" name="橢圓 13"/>
          <p:cNvSpPr/>
          <p:nvPr/>
        </p:nvSpPr>
        <p:spPr>
          <a:xfrm>
            <a:off x="3977036" y="3469870"/>
            <a:ext cx="535577" cy="50363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3957336" y="4874228"/>
            <a:ext cx="743351" cy="667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弧形 20"/>
          <p:cNvSpPr/>
          <p:nvPr/>
        </p:nvSpPr>
        <p:spPr>
          <a:xfrm>
            <a:off x="5762027" y="3663958"/>
            <a:ext cx="672024" cy="1963020"/>
          </a:xfrm>
          <a:prstGeom prst="arc">
            <a:avLst>
              <a:gd name="adj1" fmla="val 16478115"/>
              <a:gd name="adj2" fmla="val 3313398"/>
            </a:avLst>
          </a:prstGeom>
          <a:noFill/>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2" name="文字方塊 21"/>
          <p:cNvSpPr txBox="1"/>
          <p:nvPr/>
        </p:nvSpPr>
        <p:spPr>
          <a:xfrm>
            <a:off x="7436019" y="3842552"/>
            <a:ext cx="4698722" cy="1477328"/>
          </a:xfrm>
          <a:prstGeom prst="rect">
            <a:avLst/>
          </a:prstGeom>
          <a:noFill/>
        </p:spPr>
        <p:txBody>
          <a:bodyPr wrap="none" rtlCol="0">
            <a:spAutoFit/>
          </a:bodyPr>
          <a:lstStyle/>
          <a:p>
            <a:r>
              <a:rPr lang="en-US" altLang="zh-TW" dirty="0" smtClean="0"/>
              <a:t>These holes by the blue and red lines </a:t>
            </a:r>
          </a:p>
          <a:p>
            <a:r>
              <a:rPr lang="en-US" altLang="zh-TW" dirty="0"/>
              <a:t>	</a:t>
            </a:r>
            <a:r>
              <a:rPr lang="en-US" altLang="zh-TW" dirty="0" smtClean="0"/>
              <a:t>are for power supply for the devices.</a:t>
            </a:r>
          </a:p>
          <a:p>
            <a:endParaRPr lang="en-US" altLang="zh-TW" dirty="0" smtClean="0"/>
          </a:p>
          <a:p>
            <a:r>
              <a:rPr lang="en-US" altLang="zh-TW" dirty="0" smtClean="0"/>
              <a:t>But for the convenience of variety settings,</a:t>
            </a:r>
          </a:p>
          <a:p>
            <a:r>
              <a:rPr lang="en-US" altLang="zh-TW" dirty="0"/>
              <a:t>	</a:t>
            </a:r>
            <a:r>
              <a:rPr lang="en-US" altLang="zh-TW" dirty="0" smtClean="0"/>
              <a:t>they are initially isolated.</a:t>
            </a:r>
          </a:p>
        </p:txBody>
      </p:sp>
    </p:spTree>
    <p:extLst>
      <p:ext uri="{BB962C8B-B14F-4D97-AF65-F5344CB8AC3E}">
        <p14:creationId xmlns:p14="http://schemas.microsoft.com/office/powerpoint/2010/main" val="3757116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8"/>
          <p:cNvSpPr>
            <a:spLocks noGrp="1"/>
          </p:cNvSpPr>
          <p:nvPr>
            <p:ph idx="1"/>
          </p:nvPr>
        </p:nvSpPr>
        <p:spPr>
          <a:xfrm>
            <a:off x="677333" y="1053193"/>
            <a:ext cx="10860731" cy="4988169"/>
          </a:xfrm>
        </p:spPr>
        <p:txBody>
          <a:bodyPr/>
          <a:lstStyle/>
          <a:p>
            <a:r>
              <a:rPr lang="en-US" altLang="zh-TW" dirty="0"/>
              <a:t>According to our purpose, we only need </a:t>
            </a:r>
            <a:r>
              <a:rPr lang="en-US" altLang="zh-TW" dirty="0" smtClean="0"/>
              <a:t>single </a:t>
            </a:r>
            <a:r>
              <a:rPr lang="en-US" altLang="zh-TW" dirty="0"/>
              <a:t>voltage power source (5V), </a:t>
            </a:r>
            <a:r>
              <a:rPr lang="en-US" altLang="zh-TW" dirty="0" smtClean="0"/>
              <a:t>so </a:t>
            </a:r>
            <a:r>
              <a:rPr lang="en-US" altLang="zh-TW" dirty="0"/>
              <a:t>we first wire </a:t>
            </a:r>
            <a:r>
              <a:rPr lang="en-US" altLang="zh-TW" dirty="0" smtClean="0"/>
              <a:t>all these </a:t>
            </a:r>
            <a:r>
              <a:rPr lang="en-US" altLang="zh-TW" dirty="0"/>
              <a:t>isolated holes for easy connecting</a:t>
            </a:r>
            <a:r>
              <a:rPr lang="en-US" altLang="zh-TW" dirty="0" smtClean="0"/>
              <a:t>.</a:t>
            </a:r>
          </a:p>
          <a:p>
            <a:r>
              <a:rPr lang="en-US" altLang="zh-TW" dirty="0" smtClean="0"/>
              <a:t>Red lines and wires stand for </a:t>
            </a:r>
            <a:r>
              <a:rPr lang="en-US" altLang="zh-TW" dirty="0" err="1" smtClean="0"/>
              <a:t>Vcc</a:t>
            </a:r>
            <a:r>
              <a:rPr lang="en-US" altLang="zh-TW" dirty="0" smtClean="0"/>
              <a:t> (+5V), blue lines and black wires stand for GND (Ground).</a:t>
            </a:r>
            <a:endParaRPr lang="zh-TW" altLang="en-US" dirty="0"/>
          </a:p>
          <a:p>
            <a:endParaRPr lang="zh-TW" altLang="en-US" dirty="0"/>
          </a:p>
        </p:txBody>
      </p:sp>
      <p:sp>
        <p:nvSpPr>
          <p:cNvPr id="2" name="標題 1"/>
          <p:cNvSpPr>
            <a:spLocks noGrp="1"/>
          </p:cNvSpPr>
          <p:nvPr>
            <p:ph type="title"/>
          </p:nvPr>
        </p:nvSpPr>
        <p:spPr/>
        <p:txBody>
          <a:bodyPr>
            <a:normAutofit/>
          </a:bodyPr>
          <a:lstStyle/>
          <a:p>
            <a:r>
              <a:rPr lang="en-US" altLang="zh-TW" dirty="0"/>
              <a:t>Wiring up a new bread </a:t>
            </a:r>
            <a:r>
              <a:rPr lang="en-US" altLang="zh-TW" dirty="0" smtClean="0"/>
              <a:t>board</a:t>
            </a:r>
            <a:endParaRPr lang="zh-TW" altLang="en-US" dirty="0"/>
          </a:p>
        </p:txBody>
      </p:sp>
      <p:pic>
        <p:nvPicPr>
          <p:cNvPr id="6"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2" y="2620942"/>
            <a:ext cx="6840839" cy="3420420"/>
          </a:xfrm>
          <a:prstGeom prst="rect">
            <a:avLst/>
          </a:prstGeom>
        </p:spPr>
      </p:pic>
    </p:spTree>
    <p:extLst>
      <p:ext uri="{BB962C8B-B14F-4D97-AF65-F5344CB8AC3E}">
        <p14:creationId xmlns:p14="http://schemas.microsoft.com/office/powerpoint/2010/main" val="1037258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Plug Arduino NANO onto Bread Board</a:t>
            </a:r>
            <a:endParaRPr lang="zh-TW" altLang="en-US" dirty="0"/>
          </a:p>
        </p:txBody>
      </p:sp>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1" y="2620942"/>
            <a:ext cx="6840840" cy="3420420"/>
          </a:xfrm>
        </p:spPr>
      </p:pic>
      <p:sp>
        <p:nvSpPr>
          <p:cNvPr id="7" name="橢圓 6"/>
          <p:cNvSpPr/>
          <p:nvPr/>
        </p:nvSpPr>
        <p:spPr>
          <a:xfrm>
            <a:off x="964754" y="3997640"/>
            <a:ext cx="847421" cy="8071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flipV="1">
            <a:off x="1388464" y="4804756"/>
            <a:ext cx="0" cy="8642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779214" y="5669040"/>
            <a:ext cx="3318537" cy="369332"/>
          </a:xfrm>
          <a:prstGeom prst="rect">
            <a:avLst/>
          </a:prstGeom>
          <a:noFill/>
        </p:spPr>
        <p:txBody>
          <a:bodyPr wrap="none" rtlCol="0">
            <a:spAutoFit/>
          </a:bodyPr>
          <a:lstStyle/>
          <a:p>
            <a:r>
              <a:rPr lang="en-US" altLang="zh-TW" dirty="0" smtClean="0"/>
              <a:t>USB Cable to the PC or Laptop</a:t>
            </a:r>
            <a:endParaRPr lang="zh-TW" altLang="en-US" dirty="0"/>
          </a:p>
        </p:txBody>
      </p:sp>
      <p:pic>
        <p:nvPicPr>
          <p:cNvPr id="14" name="圖片 13"/>
          <p:cNvPicPr>
            <a:picLocks noChangeAspect="1"/>
          </p:cNvPicPr>
          <p:nvPr/>
        </p:nvPicPr>
        <p:blipFill rotWithShape="1">
          <a:blip r:embed="rId4">
            <a:extLst>
              <a:ext uri="{28A0092B-C50C-407E-A947-70E740481C1C}">
                <a14:useLocalDpi xmlns:a14="http://schemas.microsoft.com/office/drawing/2010/main" val="0"/>
              </a:ext>
            </a:extLst>
          </a:blip>
          <a:srcRect l="44320" r="5636"/>
          <a:stretch/>
        </p:blipFill>
        <p:spPr>
          <a:xfrm>
            <a:off x="1309407" y="1053193"/>
            <a:ext cx="2258149" cy="2256098"/>
          </a:xfrm>
          <a:prstGeom prst="ellipse">
            <a:avLst/>
          </a:prstGeom>
          <a:ln>
            <a:noFill/>
          </a:ln>
          <a:effectLst>
            <a:softEdge rad="112500"/>
          </a:effectLst>
        </p:spPr>
      </p:pic>
      <p:sp>
        <p:nvSpPr>
          <p:cNvPr id="15" name="橢圓 14"/>
          <p:cNvSpPr/>
          <p:nvPr/>
        </p:nvSpPr>
        <p:spPr>
          <a:xfrm>
            <a:off x="2161309" y="3947763"/>
            <a:ext cx="798022" cy="773865"/>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a:stCxn id="14" idx="3"/>
            <a:endCxn id="15" idx="2"/>
          </p:cNvCxnSpPr>
          <p:nvPr/>
        </p:nvCxnSpPr>
        <p:spPr>
          <a:xfrm>
            <a:off x="1640105" y="2978893"/>
            <a:ext cx="521204" cy="1355803"/>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a:endCxn id="14" idx="5"/>
          </p:cNvCxnSpPr>
          <p:nvPr/>
        </p:nvCxnSpPr>
        <p:spPr>
          <a:xfrm flipV="1">
            <a:off x="2959331" y="2978893"/>
            <a:ext cx="277527" cy="1352259"/>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2252868" y="1262680"/>
            <a:ext cx="614904" cy="5064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2290159" y="2567491"/>
            <a:ext cx="614904" cy="5064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2252868" y="3459173"/>
            <a:ext cx="614904" cy="5064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p:nvSpPr>
        <p:spPr>
          <a:xfrm>
            <a:off x="2252868" y="4723067"/>
            <a:ext cx="614904" cy="5064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flipH="1" flipV="1">
            <a:off x="2905063" y="1515891"/>
            <a:ext cx="1758354" cy="5752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2959331" y="2069877"/>
            <a:ext cx="1704086" cy="7118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4717685" y="1885211"/>
            <a:ext cx="6383479" cy="646331"/>
          </a:xfrm>
          <a:prstGeom prst="rect">
            <a:avLst/>
          </a:prstGeom>
          <a:noFill/>
        </p:spPr>
        <p:txBody>
          <a:bodyPr wrap="none" rtlCol="0">
            <a:spAutoFit/>
          </a:bodyPr>
          <a:lstStyle/>
          <a:p>
            <a:r>
              <a:rPr lang="en-US" altLang="zh-TW" dirty="0" smtClean="0"/>
              <a:t>Connect </a:t>
            </a:r>
            <a:r>
              <a:rPr lang="en-US" altLang="zh-TW" dirty="0" err="1" smtClean="0"/>
              <a:t>Vcc</a:t>
            </a:r>
            <a:r>
              <a:rPr lang="en-US" altLang="zh-TW" dirty="0" smtClean="0"/>
              <a:t> and GND to the power line of the breadboard.</a:t>
            </a:r>
          </a:p>
          <a:p>
            <a:r>
              <a:rPr lang="en-US" altLang="zh-TW" dirty="0" smtClean="0"/>
              <a:t>And make sure they are well connected.</a:t>
            </a:r>
            <a:endParaRPr lang="zh-TW" altLang="en-US" dirty="0"/>
          </a:p>
        </p:txBody>
      </p:sp>
    </p:spTree>
    <p:extLst>
      <p:ext uri="{BB962C8B-B14F-4D97-AF65-F5344CB8AC3E}">
        <p14:creationId xmlns:p14="http://schemas.microsoft.com/office/powerpoint/2010/main" val="39999795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Test the Power Line of the Bread Board</a:t>
            </a:r>
            <a:endParaRPr lang="zh-TW" altLang="en-US" dirty="0"/>
          </a:p>
        </p:txBody>
      </p:sp>
      <p:sp>
        <p:nvSpPr>
          <p:cNvPr id="8" name="內容版面配置區 7"/>
          <p:cNvSpPr>
            <a:spLocks noGrp="1"/>
          </p:cNvSpPr>
          <p:nvPr>
            <p:ph idx="1"/>
          </p:nvPr>
        </p:nvSpPr>
        <p:spPr/>
        <p:txBody>
          <a:bodyPr/>
          <a:lstStyle/>
          <a:p>
            <a:r>
              <a:rPr lang="en-US" altLang="zh-TW" dirty="0" smtClean="0"/>
              <a:t>We can use a pair of LED and resistor to test the power line.</a:t>
            </a:r>
          </a:p>
          <a:p>
            <a:r>
              <a:rPr lang="en-US" altLang="zh-TW" dirty="0" smtClean="0"/>
              <a:t>Long LED pin to +5V, short LED pin connect to one of the resistor pin.</a:t>
            </a:r>
          </a:p>
          <a:p>
            <a:r>
              <a:rPr lang="en-US" altLang="zh-TW" dirty="0" smtClean="0"/>
              <a:t>The other pin of the resistor connect to the GND.</a:t>
            </a:r>
          </a:p>
          <a:p>
            <a:r>
              <a:rPr lang="en-US" altLang="zh-TW" sz="2400" b="1" dirty="0">
                <a:solidFill>
                  <a:srgbClr val="FF0000"/>
                </a:solidFill>
              </a:rPr>
              <a:t>Do not omit</a:t>
            </a:r>
            <a:r>
              <a:rPr lang="en-US" altLang="zh-TW" dirty="0"/>
              <a:t> </a:t>
            </a:r>
            <a:r>
              <a:rPr lang="en-US" altLang="zh-TW" sz="2400" b="1" dirty="0">
                <a:solidFill>
                  <a:srgbClr val="FF0000"/>
                </a:solidFill>
              </a:rPr>
              <a:t>the resistor </a:t>
            </a:r>
            <a:r>
              <a:rPr lang="en-US" altLang="zh-TW" dirty="0"/>
              <a:t>and connect the LED directly to </a:t>
            </a:r>
            <a:r>
              <a:rPr lang="en-US" altLang="zh-TW" dirty="0" smtClean="0"/>
              <a:t>power.</a:t>
            </a: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1" y="2618642"/>
            <a:ext cx="6840840" cy="3420420"/>
          </a:xfrm>
          <a:prstGeom prst="rect">
            <a:avLst/>
          </a:prstGeom>
        </p:spPr>
      </p:pic>
    </p:spTree>
    <p:extLst>
      <p:ext uri="{BB962C8B-B14F-4D97-AF65-F5344CB8AC3E}">
        <p14:creationId xmlns:p14="http://schemas.microsoft.com/office/powerpoint/2010/main" val="28431872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Arduino NANO Pinout</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7533" y="1053193"/>
            <a:ext cx="5138370" cy="4989512"/>
          </a:xfrm>
        </p:spPr>
      </p:pic>
      <p:sp>
        <p:nvSpPr>
          <p:cNvPr id="3" name="文字方塊 2"/>
          <p:cNvSpPr txBox="1"/>
          <p:nvPr/>
        </p:nvSpPr>
        <p:spPr>
          <a:xfrm>
            <a:off x="6376102" y="1053193"/>
            <a:ext cx="4167166" cy="1754326"/>
          </a:xfrm>
          <a:prstGeom prst="rect">
            <a:avLst/>
          </a:prstGeom>
          <a:noFill/>
        </p:spPr>
        <p:txBody>
          <a:bodyPr wrap="none" rtlCol="0">
            <a:spAutoFit/>
          </a:bodyPr>
          <a:lstStyle/>
          <a:p>
            <a:r>
              <a:rPr lang="en-US" altLang="zh-TW" dirty="0" smtClean="0"/>
              <a:t>In Arduino NANO,</a:t>
            </a:r>
          </a:p>
          <a:p>
            <a:endParaRPr lang="en-US" altLang="zh-TW" dirty="0"/>
          </a:p>
          <a:p>
            <a:r>
              <a:rPr lang="en-US" altLang="zh-TW" dirty="0" smtClean="0"/>
              <a:t>We have 20 digital pins (D0 ~ D19) and</a:t>
            </a:r>
          </a:p>
          <a:p>
            <a:r>
              <a:rPr lang="en-US" altLang="zh-TW" dirty="0" smtClean="0"/>
              <a:t>		  8 analog pins (A0 ~ A7)</a:t>
            </a:r>
          </a:p>
          <a:p>
            <a:endParaRPr lang="en-US" altLang="zh-TW" dirty="0" smtClean="0"/>
          </a:p>
          <a:p>
            <a:r>
              <a:rPr lang="en-US" altLang="zh-TW" dirty="0" smtClean="0"/>
              <a:t>Let’s first talk about these GPIO pins.</a:t>
            </a:r>
            <a:endParaRPr lang="zh-TW" altLang="en-US" dirty="0"/>
          </a:p>
        </p:txBody>
      </p:sp>
    </p:spTree>
    <p:extLst>
      <p:ext uri="{BB962C8B-B14F-4D97-AF65-F5344CB8AC3E}">
        <p14:creationId xmlns:p14="http://schemas.microsoft.com/office/powerpoint/2010/main" val="882499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GPIO pins of </a:t>
            </a:r>
            <a:r>
              <a:rPr lang="en-US" altLang="zh-TW" dirty="0"/>
              <a:t>Arduino</a:t>
            </a:r>
            <a:endParaRPr lang="zh-TW" altLang="en-US" dirty="0"/>
          </a:p>
        </p:txBody>
      </p:sp>
      <p:sp>
        <p:nvSpPr>
          <p:cNvPr id="3" name="內容版面配置區 2"/>
          <p:cNvSpPr>
            <a:spLocks noGrp="1"/>
          </p:cNvSpPr>
          <p:nvPr>
            <p:ph idx="1"/>
          </p:nvPr>
        </p:nvSpPr>
        <p:spPr>
          <a:xfrm>
            <a:off x="677332" y="1053193"/>
            <a:ext cx="11173653" cy="4988169"/>
          </a:xfrm>
        </p:spPr>
        <p:txBody>
          <a:bodyPr/>
          <a:lstStyle/>
          <a:p>
            <a:r>
              <a:rPr lang="en-US" altLang="zh-TW" dirty="0" smtClean="0"/>
              <a:t>Introduction</a:t>
            </a:r>
          </a:p>
          <a:p>
            <a:pPr lvl="1">
              <a:buClrTx/>
              <a:buFont typeface="Wingdings" panose="05000000000000000000" pitchFamily="2" charset="2"/>
              <a:buChar char="l"/>
            </a:pPr>
            <a:r>
              <a:rPr lang="en-US" altLang="zh-TW" sz="1800" b="1" dirty="0" smtClean="0"/>
              <a:t>G</a:t>
            </a:r>
            <a:r>
              <a:rPr lang="en-US" altLang="zh-TW" sz="1800" dirty="0" smtClean="0"/>
              <a:t>eneral-</a:t>
            </a:r>
            <a:r>
              <a:rPr lang="en-US" altLang="zh-TW" sz="1800" b="1" dirty="0" smtClean="0"/>
              <a:t>P</a:t>
            </a:r>
            <a:r>
              <a:rPr lang="en-US" altLang="zh-TW" sz="1800" dirty="0" smtClean="0"/>
              <a:t>urpose</a:t>
            </a:r>
            <a:r>
              <a:rPr lang="en-US" altLang="zh-TW" sz="1800" dirty="0"/>
              <a:t> </a:t>
            </a:r>
            <a:r>
              <a:rPr lang="en-US" altLang="zh-TW" sz="1800" b="1" dirty="0"/>
              <a:t>I</a:t>
            </a:r>
            <a:r>
              <a:rPr lang="en-US" altLang="zh-TW" sz="1800" dirty="0"/>
              <a:t>nput </a:t>
            </a:r>
            <a:r>
              <a:rPr lang="en-US" altLang="zh-TW" sz="1800" b="1" dirty="0"/>
              <a:t>O</a:t>
            </a:r>
            <a:r>
              <a:rPr lang="en-US" altLang="zh-TW" sz="1800" dirty="0"/>
              <a:t>utput (GPIO) is a digital pin of an IC. </a:t>
            </a:r>
            <a:endParaRPr lang="en-US" altLang="zh-TW" sz="1800" dirty="0" smtClean="0"/>
          </a:p>
          <a:p>
            <a:pPr lvl="1">
              <a:buClrTx/>
              <a:buFont typeface="Wingdings" panose="05000000000000000000" pitchFamily="2" charset="2"/>
              <a:buChar char="l"/>
            </a:pPr>
            <a:r>
              <a:rPr lang="en-US" altLang="zh-TW" sz="1800" dirty="0" smtClean="0"/>
              <a:t>It </a:t>
            </a:r>
            <a:r>
              <a:rPr lang="en-US" altLang="zh-TW" sz="1800" dirty="0"/>
              <a:t>can be used as </a:t>
            </a:r>
            <a:r>
              <a:rPr lang="en-US" altLang="zh-TW" sz="1800" dirty="0">
                <a:solidFill>
                  <a:srgbClr val="FF0000"/>
                </a:solidFill>
              </a:rPr>
              <a:t>input</a:t>
            </a:r>
            <a:r>
              <a:rPr lang="en-US" altLang="zh-TW" sz="1800" dirty="0"/>
              <a:t> or </a:t>
            </a:r>
            <a:r>
              <a:rPr lang="en-US" altLang="zh-TW" sz="1800" dirty="0">
                <a:solidFill>
                  <a:srgbClr val="FF0000"/>
                </a:solidFill>
              </a:rPr>
              <a:t>output</a:t>
            </a:r>
            <a:r>
              <a:rPr lang="en-US" altLang="zh-TW" sz="1800" dirty="0"/>
              <a:t> for </a:t>
            </a:r>
            <a:r>
              <a:rPr lang="en-US" altLang="zh-TW" sz="1800" dirty="0">
                <a:solidFill>
                  <a:srgbClr val="0000FF"/>
                </a:solidFill>
              </a:rPr>
              <a:t>interfacing devices</a:t>
            </a:r>
            <a:r>
              <a:rPr lang="en-US" altLang="zh-TW" sz="1800" dirty="0"/>
              <a:t>.</a:t>
            </a:r>
          </a:p>
          <a:p>
            <a:pPr marL="0" indent="0">
              <a:buNone/>
            </a:pPr>
            <a:r>
              <a:rPr lang="en-US" altLang="zh-TW" dirty="0" smtClean="0"/>
              <a:t>	If </a:t>
            </a:r>
            <a:r>
              <a:rPr lang="en-US" altLang="zh-TW" dirty="0"/>
              <a:t>we want to read switch’s state, sensor data, </a:t>
            </a:r>
            <a:r>
              <a:rPr lang="en-US" altLang="zh-TW" dirty="0" smtClean="0"/>
              <a:t>etc. </a:t>
            </a:r>
            <a:r>
              <a:rPr lang="en-US" altLang="zh-TW" dirty="0"/>
              <a:t>then we need to configure it as input. </a:t>
            </a:r>
            <a:endParaRPr lang="en-US" altLang="zh-TW" dirty="0" smtClean="0"/>
          </a:p>
          <a:p>
            <a:pPr marL="0" indent="0">
              <a:buNone/>
            </a:pPr>
            <a:r>
              <a:rPr lang="en-US" altLang="zh-TW" dirty="0"/>
              <a:t>	</a:t>
            </a:r>
            <a:r>
              <a:rPr lang="en-US" altLang="zh-TW" dirty="0" smtClean="0"/>
              <a:t>If </a:t>
            </a:r>
            <a:r>
              <a:rPr lang="en-US" altLang="zh-TW" dirty="0"/>
              <a:t>we want to control the LED brightness, motor rotation, show text on display, </a:t>
            </a:r>
            <a:r>
              <a:rPr lang="en-US" altLang="zh-TW" dirty="0" smtClean="0"/>
              <a:t>etc. </a:t>
            </a:r>
            <a:r>
              <a:rPr lang="en-US" altLang="zh-TW" dirty="0"/>
              <a:t>then we need to configure </a:t>
            </a:r>
            <a:r>
              <a:rPr lang="en-US" altLang="zh-TW" dirty="0" smtClean="0"/>
              <a:t>		it </a:t>
            </a:r>
            <a:r>
              <a:rPr lang="en-US" altLang="zh-TW" dirty="0"/>
              <a:t>as output</a:t>
            </a:r>
            <a:r>
              <a:rPr lang="en-US" altLang="zh-TW" dirty="0" smtClean="0"/>
              <a:t>.</a:t>
            </a:r>
          </a:p>
          <a:p>
            <a:r>
              <a:rPr lang="en-US" altLang="zh-TW" dirty="0"/>
              <a:t>Arduino </a:t>
            </a:r>
            <a:r>
              <a:rPr lang="en-US" altLang="zh-TW" dirty="0" smtClean="0"/>
              <a:t>GPIO</a:t>
            </a:r>
          </a:p>
          <a:p>
            <a:pPr lvl="1">
              <a:buClrTx/>
              <a:buFont typeface="Wingdings" panose="05000000000000000000" pitchFamily="2" charset="2"/>
              <a:buChar char="l"/>
            </a:pPr>
            <a:r>
              <a:rPr lang="en-US" altLang="zh-TW" sz="1800" dirty="0" smtClean="0"/>
              <a:t>Arduino digital </a:t>
            </a:r>
            <a:r>
              <a:rPr lang="en-US" altLang="zh-TW" sz="1800" dirty="0"/>
              <a:t>pins can be configured as </a:t>
            </a:r>
            <a:r>
              <a:rPr lang="en-US" altLang="zh-TW" sz="1800" dirty="0" smtClean="0"/>
              <a:t>input/output to read digital signals or to </a:t>
            </a:r>
            <a:r>
              <a:rPr lang="en-US" altLang="zh-TW" sz="1800" dirty="0"/>
              <a:t>drive output devices. </a:t>
            </a:r>
            <a:endParaRPr lang="en-US" altLang="zh-TW" sz="1800" dirty="0" smtClean="0"/>
          </a:p>
          <a:p>
            <a:pPr lvl="1">
              <a:buClrTx/>
              <a:buFont typeface="Wingdings" panose="05000000000000000000" pitchFamily="2" charset="2"/>
              <a:buChar char="l"/>
            </a:pPr>
            <a:r>
              <a:rPr lang="en-US" altLang="zh-TW" sz="1800" dirty="0"/>
              <a:t>Arduino analog pins </a:t>
            </a:r>
            <a:r>
              <a:rPr lang="en-US" altLang="zh-TW" sz="1800" dirty="0" smtClean="0"/>
              <a:t>can also be </a:t>
            </a:r>
            <a:r>
              <a:rPr lang="en-US" altLang="zh-TW" sz="1800" dirty="0"/>
              <a:t>configured as input/output to read </a:t>
            </a:r>
            <a:r>
              <a:rPr lang="en-US" altLang="zh-TW" sz="1800" dirty="0" smtClean="0"/>
              <a:t>analog values or generate analog signals.</a:t>
            </a:r>
            <a:endParaRPr lang="en-US" altLang="zh-TW" sz="1800" dirty="0"/>
          </a:p>
          <a:p>
            <a:pPr lvl="1">
              <a:buClrTx/>
              <a:buFont typeface="Wingdings" panose="05000000000000000000" pitchFamily="2" charset="2"/>
              <a:buChar char="l"/>
            </a:pPr>
            <a:r>
              <a:rPr lang="en-US" altLang="zh-TW" sz="1800" dirty="0" smtClean="0"/>
              <a:t>Arduino analog pins can also </a:t>
            </a:r>
            <a:r>
              <a:rPr lang="en-US" altLang="zh-TW" sz="1800" dirty="0"/>
              <a:t>be used as digital input/output pins.</a:t>
            </a:r>
          </a:p>
          <a:p>
            <a:pPr lvl="1">
              <a:buClrTx/>
              <a:buFont typeface="Wingdings" panose="05000000000000000000" pitchFamily="2" charset="2"/>
              <a:buChar char="l"/>
            </a:pPr>
            <a:r>
              <a:rPr lang="en-US" altLang="zh-TW" sz="1800" dirty="0" smtClean="0"/>
              <a:t>To </a:t>
            </a:r>
            <a:r>
              <a:rPr lang="en-US" altLang="zh-TW" sz="1800" dirty="0"/>
              <a:t>configure </a:t>
            </a:r>
            <a:r>
              <a:rPr lang="en-US" altLang="zh-TW" sz="1800" dirty="0" smtClean="0"/>
              <a:t>GPIO </a:t>
            </a:r>
            <a:r>
              <a:rPr lang="en-US" altLang="zh-TW" sz="1800" dirty="0"/>
              <a:t>pins, </a:t>
            </a:r>
            <a:r>
              <a:rPr lang="en-US" altLang="zh-TW" sz="1800" dirty="0" err="1"/>
              <a:t>pinMode</a:t>
            </a:r>
            <a:r>
              <a:rPr lang="en-US" altLang="zh-TW" sz="1800" dirty="0"/>
              <a:t> () function is used which set direction of pin as input or output</a:t>
            </a:r>
            <a:r>
              <a:rPr lang="en-US" altLang="zh-TW" sz="1800" dirty="0" smtClean="0"/>
              <a:t>.</a:t>
            </a:r>
            <a:endParaRPr lang="en-US" altLang="zh-TW" sz="1800" dirty="0"/>
          </a:p>
          <a:p>
            <a:pPr marL="0" indent="0">
              <a:buNone/>
            </a:pPr>
            <a:endParaRPr lang="zh-TW" altLang="en-US" sz="2000" dirty="0"/>
          </a:p>
        </p:txBody>
      </p:sp>
    </p:spTree>
    <p:extLst>
      <p:ext uri="{BB962C8B-B14F-4D97-AF65-F5344CB8AC3E}">
        <p14:creationId xmlns:p14="http://schemas.microsoft.com/office/powerpoint/2010/main" val="3205192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多面向">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3669</TotalTime>
  <Words>3429</Words>
  <Application>Microsoft Office PowerPoint</Application>
  <PresentationFormat>寬螢幕</PresentationFormat>
  <Paragraphs>413</Paragraphs>
  <Slides>38</Slides>
  <Notes>18</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38</vt:i4>
      </vt:variant>
    </vt:vector>
  </HeadingPairs>
  <TitlesOfParts>
    <vt:vector size="49" baseType="lpstr">
      <vt:lpstr>微軟正黑體</vt:lpstr>
      <vt:lpstr>新細明體</vt:lpstr>
      <vt:lpstr>標楷體</vt:lpstr>
      <vt:lpstr>Arial</vt:lpstr>
      <vt:lpstr>Calibri</vt:lpstr>
      <vt:lpstr>palatino linotype</vt:lpstr>
      <vt:lpstr>Times New Roman</vt:lpstr>
      <vt:lpstr>Trebuchet MS</vt:lpstr>
      <vt:lpstr>Wingdings</vt:lpstr>
      <vt:lpstr>Wingdings 3</vt:lpstr>
      <vt:lpstr>多面向</vt:lpstr>
      <vt:lpstr>物聯網技術與應用 Internet of Things:    Technologies and Applications</vt:lpstr>
      <vt:lpstr>Objective</vt:lpstr>
      <vt:lpstr>Main Components</vt:lpstr>
      <vt:lpstr>Preparation Work</vt:lpstr>
      <vt:lpstr>Wiring up a new bread board</vt:lpstr>
      <vt:lpstr>Plug Arduino NANO onto Bread Board</vt:lpstr>
      <vt:lpstr>Test the Power Line of the Bread Board</vt:lpstr>
      <vt:lpstr>Arduino NANO Pinout</vt:lpstr>
      <vt:lpstr>GPIO pins of Arduino</vt:lpstr>
      <vt:lpstr>GPIO as digital input/output</vt:lpstr>
      <vt:lpstr>Digital Input</vt:lpstr>
      <vt:lpstr>Analog Input</vt:lpstr>
      <vt:lpstr>pinMode(pin no, Mode)</vt:lpstr>
      <vt:lpstr>Built-in Example code</vt:lpstr>
      <vt:lpstr>Arduino Interrupts Pins</vt:lpstr>
      <vt:lpstr>Types of Interrupts</vt:lpstr>
      <vt:lpstr>Placement of the button switch on the breadboard</vt:lpstr>
      <vt:lpstr>Do it yourself</vt:lpstr>
      <vt:lpstr>Appendix</vt:lpstr>
      <vt:lpstr>USB driver for Arduino Nano</vt:lpstr>
      <vt:lpstr>USB driver for Arduino Nano</vt:lpstr>
      <vt:lpstr>How to make it work</vt:lpstr>
      <vt:lpstr>How to make it work</vt:lpstr>
      <vt:lpstr>Download and install Arduino IDE</vt:lpstr>
      <vt:lpstr> Breadboard </vt:lpstr>
      <vt:lpstr>PowerPoint 簡報</vt:lpstr>
      <vt:lpstr> Breadboard labels: rows, columns, and buses </vt:lpstr>
      <vt:lpstr>What do the colored lines and plus and minus signs mean?</vt:lpstr>
      <vt:lpstr>How are the holes connected?</vt:lpstr>
      <vt:lpstr>How to differentiate polarities of a LED</vt:lpstr>
      <vt:lpstr>RGB LEDs</vt:lpstr>
      <vt:lpstr>Buttons Schematics</vt:lpstr>
      <vt:lpstr>Button as a GPIO input</vt:lpstr>
      <vt:lpstr>Button as a GPIO input(Cont’d)</vt:lpstr>
      <vt:lpstr>Button as a GPIO input (Cont’d)</vt:lpstr>
      <vt:lpstr>Placement of the button switch on the breadboard</vt:lpstr>
      <vt:lpstr>What is a Variable Resistor</vt:lpstr>
      <vt:lpstr>Why do we need a resistor when connect to an LED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物聯網技術與應用</dc:title>
  <dc:creator>永清 郭</dc:creator>
  <cp:lastModifiedBy>永清 郭</cp:lastModifiedBy>
  <cp:revision>108</cp:revision>
  <dcterms:created xsi:type="dcterms:W3CDTF">2021-02-08T03:53:22Z</dcterms:created>
  <dcterms:modified xsi:type="dcterms:W3CDTF">2021-02-22T12:17:36Z</dcterms:modified>
</cp:coreProperties>
</file>